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115" r:id="rId2"/>
    <p:sldId id="1732" r:id="rId3"/>
    <p:sldId id="534" r:id="rId4"/>
    <p:sldId id="1116" r:id="rId5"/>
    <p:sldId id="1071" r:id="rId6"/>
    <p:sldId id="1570" r:id="rId7"/>
    <p:sldId id="1571" r:id="rId8"/>
    <p:sldId id="1572" r:id="rId9"/>
    <p:sldId id="1573" r:id="rId10"/>
    <p:sldId id="1574" r:id="rId11"/>
    <p:sldId id="1575" r:id="rId12"/>
    <p:sldId id="1576" r:id="rId13"/>
    <p:sldId id="1577" r:id="rId14"/>
    <p:sldId id="1580" r:id="rId15"/>
    <p:sldId id="1581" r:id="rId16"/>
    <p:sldId id="1582" r:id="rId17"/>
    <p:sldId id="1578" r:id="rId18"/>
    <p:sldId id="1583" r:id="rId19"/>
    <p:sldId id="1584" r:id="rId20"/>
    <p:sldId id="1585" r:id="rId21"/>
    <p:sldId id="1586" r:id="rId22"/>
    <p:sldId id="1070" r:id="rId23"/>
    <p:sldId id="1072" r:id="rId24"/>
    <p:sldId id="1122" r:id="rId25"/>
    <p:sldId id="1073" r:id="rId26"/>
    <p:sldId id="1587" r:id="rId27"/>
    <p:sldId id="1588" r:id="rId28"/>
    <p:sldId id="1589" r:id="rId29"/>
    <p:sldId id="1590" r:id="rId30"/>
    <p:sldId id="1117" r:id="rId31"/>
    <p:sldId id="1082" r:id="rId32"/>
    <p:sldId id="1076" r:id="rId33"/>
    <p:sldId id="1123" r:id="rId34"/>
    <p:sldId id="1077" r:id="rId35"/>
    <p:sldId id="1078" r:id="rId36"/>
    <p:sldId id="1080" r:id="rId37"/>
    <p:sldId id="1124" r:id="rId38"/>
    <p:sldId id="1081" r:id="rId39"/>
    <p:sldId id="1083" r:id="rId40"/>
    <p:sldId id="1084" r:id="rId41"/>
    <p:sldId id="1125" r:id="rId42"/>
    <p:sldId id="1085" r:id="rId43"/>
    <p:sldId id="1120" r:id="rId44"/>
    <p:sldId id="1091" r:id="rId45"/>
    <p:sldId id="1128" r:id="rId46"/>
    <p:sldId id="1129" r:id="rId47"/>
    <p:sldId id="1130" r:id="rId48"/>
    <p:sldId id="1132" r:id="rId49"/>
    <p:sldId id="1131" r:id="rId50"/>
    <p:sldId id="1133" r:id="rId51"/>
    <p:sldId id="1134" r:id="rId52"/>
    <p:sldId id="1135" r:id="rId53"/>
    <p:sldId id="1136" r:id="rId54"/>
    <p:sldId id="1137" r:id="rId55"/>
    <p:sldId id="1126" r:id="rId56"/>
    <p:sldId id="1127" r:id="rId57"/>
    <p:sldId id="1089" r:id="rId58"/>
    <p:sldId id="1138" r:id="rId59"/>
    <p:sldId id="1092" r:id="rId60"/>
    <p:sldId id="1140" r:id="rId61"/>
    <p:sldId id="1541" r:id="rId62"/>
    <p:sldId id="1141" r:id="rId63"/>
    <p:sldId id="275" r:id="rId64"/>
    <p:sldId id="272" r:id="rId65"/>
    <p:sldId id="271" r:id="rId66"/>
    <p:sldId id="1592" r:id="rId67"/>
    <p:sldId id="1593" r:id="rId68"/>
    <p:sldId id="1594" r:id="rId69"/>
    <p:sldId id="274" r:id="rId70"/>
    <p:sldId id="273" r:id="rId71"/>
    <p:sldId id="1142" r:id="rId72"/>
    <p:sldId id="278" r:id="rId73"/>
    <p:sldId id="279" r:id="rId74"/>
    <p:sldId id="1595" r:id="rId75"/>
    <p:sldId id="1596" r:id="rId76"/>
    <p:sldId id="1597" r:id="rId77"/>
    <p:sldId id="280" r:id="rId78"/>
    <p:sldId id="281" r:id="rId79"/>
    <p:sldId id="277" r:id="rId80"/>
    <p:sldId id="1143" r:id="rId81"/>
    <p:sldId id="1166" r:id="rId82"/>
    <p:sldId id="1167" r:id="rId83"/>
    <p:sldId id="1598" r:id="rId84"/>
    <p:sldId id="1599" r:id="rId85"/>
    <p:sldId id="1600" r:id="rId86"/>
    <p:sldId id="1601" r:id="rId87"/>
    <p:sldId id="1602" r:id="rId88"/>
    <p:sldId id="1144" r:id="rId89"/>
    <p:sldId id="1197" r:id="rId90"/>
    <p:sldId id="1603" r:id="rId91"/>
    <p:sldId id="1604" r:id="rId92"/>
    <p:sldId id="1605" r:id="rId93"/>
    <p:sldId id="1606" r:id="rId94"/>
    <p:sldId id="1198" r:id="rId95"/>
    <p:sldId id="1199" r:id="rId96"/>
    <p:sldId id="1200" r:id="rId97"/>
    <p:sldId id="1201" r:id="rId98"/>
    <p:sldId id="1202" r:id="rId99"/>
    <p:sldId id="1145" r:id="rId100"/>
    <p:sldId id="1244" r:id="rId101"/>
    <p:sldId id="1607" r:id="rId102"/>
    <p:sldId id="1608" r:id="rId103"/>
    <p:sldId id="1609" r:id="rId104"/>
    <p:sldId id="1146" r:id="rId105"/>
    <p:sldId id="1285" r:id="rId106"/>
    <p:sldId id="1610" r:id="rId107"/>
    <p:sldId id="1611" r:id="rId108"/>
    <p:sldId id="1612" r:id="rId109"/>
    <p:sldId id="1613" r:id="rId110"/>
    <p:sldId id="1614" r:id="rId111"/>
    <p:sldId id="1615" r:id="rId112"/>
    <p:sldId id="1616" r:id="rId113"/>
    <p:sldId id="1286" r:id="rId114"/>
    <p:sldId id="1284" r:id="rId115"/>
    <p:sldId id="1147" r:id="rId116"/>
    <p:sldId id="1326" r:id="rId117"/>
    <p:sldId id="1617" r:id="rId118"/>
    <p:sldId id="1618" r:id="rId119"/>
    <p:sldId id="1619" r:id="rId120"/>
    <p:sldId id="1327" r:id="rId121"/>
    <p:sldId id="1328" r:id="rId122"/>
    <p:sldId id="1329" r:id="rId123"/>
    <p:sldId id="1330" r:id="rId124"/>
    <p:sldId id="1331" r:id="rId125"/>
    <p:sldId id="1332" r:id="rId126"/>
    <p:sldId id="1540" r:id="rId127"/>
    <p:sldId id="1149" r:id="rId128"/>
    <p:sldId id="1409" r:id="rId129"/>
    <p:sldId id="1620" r:id="rId130"/>
    <p:sldId id="1621" r:id="rId131"/>
    <p:sldId id="1622" r:id="rId132"/>
    <p:sldId id="1623" r:id="rId133"/>
    <p:sldId id="1411" r:id="rId134"/>
    <p:sldId id="1733" r:id="rId135"/>
    <p:sldId id="1734" r:id="rId136"/>
    <p:sldId id="1735" r:id="rId137"/>
    <p:sldId id="1736" r:id="rId138"/>
    <p:sldId id="1737" r:id="rId139"/>
    <p:sldId id="1410" r:id="rId140"/>
    <p:sldId id="1738" r:id="rId141"/>
    <p:sldId id="1739" r:id="rId142"/>
    <p:sldId id="1740" r:id="rId143"/>
    <p:sldId id="1741" r:id="rId144"/>
    <p:sldId id="1150" r:id="rId145"/>
    <p:sldId id="316" r:id="rId146"/>
    <p:sldId id="1624" r:id="rId147"/>
    <p:sldId id="1625" r:id="rId148"/>
    <p:sldId id="1626" r:id="rId149"/>
    <p:sldId id="1627" r:id="rId150"/>
    <p:sldId id="317" r:id="rId151"/>
    <p:sldId id="318" r:id="rId152"/>
    <p:sldId id="319" r:id="rId153"/>
    <p:sldId id="320" r:id="rId154"/>
    <p:sldId id="321" r:id="rId155"/>
    <p:sldId id="322" r:id="rId156"/>
    <p:sldId id="323" r:id="rId157"/>
    <p:sldId id="324" r:id="rId158"/>
    <p:sldId id="325" r:id="rId159"/>
    <p:sldId id="326" r:id="rId160"/>
    <p:sldId id="327" r:id="rId161"/>
    <p:sldId id="328" r:id="rId162"/>
    <p:sldId id="1151" r:id="rId163"/>
    <p:sldId id="1488" r:id="rId164"/>
    <p:sldId id="1628" r:id="rId165"/>
    <p:sldId id="1629" r:id="rId166"/>
    <p:sldId id="1630" r:id="rId167"/>
    <p:sldId id="1631" r:id="rId168"/>
    <p:sldId id="1489" r:id="rId169"/>
    <p:sldId id="1152" r:id="rId170"/>
    <p:sldId id="1535" r:id="rId171"/>
    <p:sldId id="1632" r:id="rId172"/>
    <p:sldId id="1633" r:id="rId173"/>
    <p:sldId id="1634" r:id="rId174"/>
    <p:sldId id="1635" r:id="rId175"/>
    <p:sldId id="1636" r:id="rId176"/>
    <p:sldId id="1637" r:id="rId177"/>
    <p:sldId id="1536" r:id="rId178"/>
    <p:sldId id="1537" r:id="rId179"/>
    <p:sldId id="1538" r:id="rId180"/>
    <p:sldId id="1539" r:id="rId181"/>
    <p:sldId id="1591" r:id="rId182"/>
    <p:sldId id="1643" r:id="rId183"/>
    <p:sldId id="1638" r:id="rId184"/>
    <p:sldId id="1639" r:id="rId185"/>
    <p:sldId id="1640" r:id="rId186"/>
    <p:sldId id="1641" r:id="rId187"/>
    <p:sldId id="1642" r:id="rId188"/>
    <p:sldId id="1454" r:id="rId1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660"/>
  </p:normalViewPr>
  <p:slideViewPr>
    <p:cSldViewPr snapToGrid="0">
      <p:cViewPr>
        <p:scale>
          <a:sx n="80" d="100"/>
          <a:sy n="80" d="100"/>
        </p:scale>
        <p:origin x="619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544CC-0C80-7233-6B05-7055D4DD3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14B971-78F5-86E1-5C85-80EE72673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087FA9-F805-C1A4-5B72-4DA0B13C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9BE15E-C6AF-F2EC-DB65-027E34D1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F8172-E101-F7C7-7AC3-5D666F24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9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72E65-F6C6-0879-FBA9-71E9235D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212A2D-B8A6-5499-06F9-07EB4A080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6E158-0D3F-D511-51BE-BABDFBF5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F46976-94A9-E62C-FBD9-83685C83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11DDFC-94D3-8F2D-AD79-0B757038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52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A66435-C717-2F15-B0EA-7B19C53AB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C692C0-D77A-1985-6883-A6F999654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3B07A8-6A1B-52C6-D800-079B09C0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7FFEA-7561-2078-D443-3C9C4201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0C77A-091E-4A81-2B04-27767935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13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98297-2C24-8C63-1001-5877A792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A064C7-D282-568A-71FF-38313860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AF852-E02C-3D19-44FB-CB5BE6B2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68D351-D974-3F0B-B240-55F76D24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4147BD-03BD-D62F-0445-7F690CF9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20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17D2E-8DBF-BCE0-7F82-D1BFBD39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6E4D30-3B91-1A56-C662-D75E6343D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279E0-9205-7741-6698-6D5A274C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B2458-DE9C-2C4A-A2D6-B177696A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31D30-5A25-F99F-4D60-9ACE7360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50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B616D-C5D4-825B-4C9C-7F84D032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D15AA3-876F-F4F7-B1BE-356B9EB5C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A55827-5529-7533-AF8E-FF6964BDB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A4E217-F507-F89F-5947-4CE4DE74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29C883-0AE3-972C-4202-6F77D446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60CC4C-297F-E1B7-31F4-F8E0A8D5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4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1CCFE-3237-EADD-4170-A9929AF5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E9A699-FB7B-9955-3B9B-ECBCE506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DF8610-EA1F-CB7E-69AF-B0BFFD381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250815-8A4A-5DF8-AAAD-D63338023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F8A057-8893-2A54-FC57-D0A8201DC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B20CE8-F47F-69DA-5065-D5CE630F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B8CB6F-C052-A0D1-74AC-1751CDE9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8DE28B-AA00-FC54-E261-734DD79A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8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DFEAE-05BF-C6EA-AAFA-6DF10AA1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F23977-C44C-B6D7-B009-FEEA523D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769403-8D33-D113-2740-B08A5C96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0DFE22-BA79-232B-458A-17348D3B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9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29EF50-23ED-5C9B-A964-348AD3B2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6B3B28-3FBD-0B1C-92B3-E214B12F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617C2F-0113-F631-AF55-9C0159B7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3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3B4CE-C332-DB15-4C41-0347DD4D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07D71-CB56-B0DE-FEA1-2626CE1D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3EA863-EE6E-B7D2-BBB2-D851049A3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1DAC8C-FC62-6B3C-D084-F4499958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A1E115-1F08-A390-39DD-E90C8182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621263-A2D2-DFDA-1B59-A26F86A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9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BC4BA-12AA-5178-6CBD-8CA01D40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AF18A2-E767-D918-0292-9EFB4F321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F36CC7-2395-1CD3-8446-3F7FF1EBD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0DF0EE-2E89-2063-6527-B4670A97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3DB6F-A9E6-AF1C-113B-9A9E62E3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AFC81E-5BCF-6096-7C73-D5331C63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9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2576D1-BDBF-F991-82B8-ADFAE5CD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E59D5-7FC2-CE7E-6525-AE28C17CA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5D604-B80A-ADB2-1209-81D446B51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FDFF6-DD3B-49A4-B218-F2582A17DFE3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439EF-E136-80C5-A86A-71A484F94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8361-9293-AAA8-5DE0-C7513B1B4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71400-E933-4BD3-9D51-2FA595BC8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67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923978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8800" b="1" dirty="0">
                <a:solidFill>
                  <a:srgbClr val="0070C0"/>
                </a:solidFill>
              </a:rPr>
              <a:t>《</a:t>
            </a:r>
            <a:r>
              <a:rPr lang="zh-CN" altLang="en-US" sz="8800" b="1" dirty="0">
                <a:solidFill>
                  <a:srgbClr val="0070C0"/>
                </a:solidFill>
              </a:rPr>
              <a:t>嵌入式系统</a:t>
            </a:r>
            <a:r>
              <a:rPr lang="en-US" altLang="zh-CN" sz="8800" b="1" dirty="0">
                <a:solidFill>
                  <a:srgbClr val="0070C0"/>
                </a:solidFill>
              </a:rPr>
              <a:t>》</a:t>
            </a:r>
            <a:br>
              <a:rPr lang="en-US" altLang="zh-CN" sz="7200" b="1" dirty="0"/>
            </a:br>
            <a:br>
              <a:rPr lang="en-US" altLang="zh-CN" sz="1800" b="1" dirty="0"/>
            </a:br>
            <a:r>
              <a:rPr lang="zh-CN" altLang="en-US" sz="4900" b="1" dirty="0">
                <a:solidFill>
                  <a:srgbClr val="0070C0"/>
                </a:solidFill>
              </a:rPr>
              <a:t>（实验七    </a:t>
            </a:r>
            <a:r>
              <a:rPr lang="en-US" altLang="zh-CN" sz="4900" b="1" dirty="0">
                <a:solidFill>
                  <a:srgbClr val="0070C0"/>
                </a:solidFill>
              </a:rPr>
              <a:t>Android</a:t>
            </a:r>
            <a:r>
              <a:rPr lang="zh-CN" altLang="en-US" sz="4900" b="1" dirty="0">
                <a:solidFill>
                  <a:srgbClr val="0070C0"/>
                </a:solidFill>
              </a:rPr>
              <a:t>实验）</a:t>
            </a:r>
            <a:br>
              <a:rPr lang="en-US" altLang="zh-CN" sz="4900" b="1" dirty="0">
                <a:solidFill>
                  <a:srgbClr val="0070C0"/>
                </a:solidFill>
              </a:rPr>
            </a:br>
            <a:r>
              <a:rPr lang="zh-CN" altLang="en-US" sz="4900" b="1" dirty="0">
                <a:solidFill>
                  <a:srgbClr val="0070C0"/>
                </a:solidFill>
              </a:rPr>
              <a:t>（第一部分   在电脑上运行</a:t>
            </a:r>
            <a:r>
              <a:rPr lang="en-US" altLang="zh-CN" sz="4900" b="1" dirty="0">
                <a:solidFill>
                  <a:srgbClr val="0070C0"/>
                </a:solidFill>
              </a:rPr>
              <a:t>Android</a:t>
            </a:r>
            <a:r>
              <a:rPr lang="zh-CN" altLang="en-US" sz="4900" b="1" dirty="0">
                <a:solidFill>
                  <a:srgbClr val="0070C0"/>
                </a:solidFill>
              </a:rPr>
              <a:t>程序）</a:t>
            </a:r>
            <a:endParaRPr lang="zh-CN" altLang="en-US" sz="4400" b="1" dirty="0">
              <a:solidFill>
                <a:srgbClr val="0070C0"/>
              </a:solidFill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4813996"/>
            <a:ext cx="9144000" cy="17526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2060"/>
                </a:solidFill>
              </a:rPr>
              <a:t>厦门大学信息学院软件工程系   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/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2025</a:t>
            </a:r>
            <a:r>
              <a:rPr lang="zh-CN" altLang="en-US" sz="2800" b="1" dirty="0">
                <a:solidFill>
                  <a:srgbClr val="002060"/>
                </a:solidFill>
              </a:rPr>
              <a:t>年</a:t>
            </a:r>
            <a:r>
              <a:rPr lang="en-US" altLang="zh-CN" sz="2800" b="1" dirty="0">
                <a:solidFill>
                  <a:srgbClr val="002060"/>
                </a:solidFill>
              </a:rPr>
              <a:t>11</a:t>
            </a:r>
            <a:r>
              <a:rPr lang="zh-CN" altLang="en-US" sz="2800" b="1" dirty="0">
                <a:solidFill>
                  <a:srgbClr val="002060"/>
                </a:solidFill>
              </a:rPr>
              <a:t>月</a:t>
            </a:r>
            <a:r>
              <a:rPr lang="en-US" altLang="zh-CN" sz="2800" b="1" dirty="0">
                <a:solidFill>
                  <a:srgbClr val="002060"/>
                </a:solidFill>
              </a:rPr>
              <a:t> 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537F4E-362B-4D79-952A-05B57CF58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91" y="2305971"/>
            <a:ext cx="4782217" cy="370574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FC958AA-6C89-4576-9937-7F649A95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5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398372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6424B-46CA-6639-3035-20EDDC0F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B82DD2-4FFA-4DBC-8AB2-199B69A8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165"/>
            <a:ext cx="12192000" cy="63723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DF555D-F314-EBC3-6CFC-173C2170E2F0}"/>
              </a:ext>
            </a:extLst>
          </p:cNvPr>
          <p:cNvSpPr txBox="1"/>
          <p:nvPr/>
        </p:nvSpPr>
        <p:spPr>
          <a:xfrm>
            <a:off x="555858" y="3198166"/>
            <a:ext cx="485434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CN" dirty="0"/>
              <a:t>9PatchDemo</a:t>
            </a:r>
            <a:r>
              <a:rPr lang="zh-CN" altLang="en-US" dirty="0"/>
              <a:t>（</a:t>
            </a:r>
            <a:r>
              <a:rPr lang="en-US" altLang="zh-CN" dirty="0" err="1"/>
              <a:t>png</a:t>
            </a:r>
            <a:r>
              <a:rPr lang="zh-CN" altLang="en-US" dirty="0"/>
              <a:t>图片处理工具）</a:t>
            </a:r>
          </a:p>
        </p:txBody>
      </p:sp>
    </p:spTree>
    <p:extLst>
      <p:ext uri="{BB962C8B-B14F-4D97-AF65-F5344CB8AC3E}">
        <p14:creationId xmlns:p14="http://schemas.microsoft.com/office/powerpoint/2010/main" val="4503490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509668-728C-567B-7ABF-1B99233E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15" y="0"/>
            <a:ext cx="757737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A525AE-2CC0-1645-0CAD-F3C942DB591C}"/>
              </a:ext>
            </a:extLst>
          </p:cNvPr>
          <p:cNvSpPr txBox="1"/>
          <p:nvPr/>
        </p:nvSpPr>
        <p:spPr>
          <a:xfrm>
            <a:off x="8012864" y="195570"/>
            <a:ext cx="3539799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8E5D37-F6B2-4FCA-332A-CB6474712DE4}"/>
              </a:ext>
            </a:extLst>
          </p:cNvPr>
          <p:cNvCxnSpPr>
            <a:cxnSpLocks/>
          </p:cNvCxnSpPr>
          <p:nvPr/>
        </p:nvCxnSpPr>
        <p:spPr>
          <a:xfrm flipH="1">
            <a:off x="5824654" y="4133387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683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BDB6D-ACEB-6BCC-BB69-E1B8AB55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F9832F-3932-6519-F38C-633A869C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956917"/>
            <a:ext cx="6173061" cy="49441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06D9E7-94E4-EA94-2891-184D34C398D7}"/>
              </a:ext>
            </a:extLst>
          </p:cNvPr>
          <p:cNvSpPr txBox="1"/>
          <p:nvPr/>
        </p:nvSpPr>
        <p:spPr>
          <a:xfrm>
            <a:off x="7359808" y="650720"/>
            <a:ext cx="33602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MainActivity.java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8F77790-F01E-9A6F-E7C6-0F0BF019B6F3}"/>
              </a:ext>
            </a:extLst>
          </p:cNvPr>
          <p:cNvCxnSpPr>
            <a:cxnSpLocks/>
          </p:cNvCxnSpPr>
          <p:nvPr/>
        </p:nvCxnSpPr>
        <p:spPr>
          <a:xfrm flipH="1">
            <a:off x="8047464" y="4988314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136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541C-FC37-345E-36F8-A20136453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3C518D-9350-D30B-7DB8-BC9FEAF2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534"/>
            <a:ext cx="12192000" cy="59049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D47D85-DEC9-51F9-878C-F1A22153A60B}"/>
              </a:ext>
            </a:extLst>
          </p:cNvPr>
          <p:cNvSpPr txBox="1"/>
          <p:nvPr/>
        </p:nvSpPr>
        <p:spPr>
          <a:xfrm>
            <a:off x="8171025" y="318510"/>
            <a:ext cx="350058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889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0FA5F-5F13-2E8D-DB8B-5EA3A769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B90BE-3716-E683-36F2-00D62784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6</a:t>
            </a:r>
            <a:r>
              <a:rPr lang="zh-CN" altLang="en-US" b="1" dirty="0"/>
              <a:t>、组件间通讯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8B5964-2791-286D-D1EE-5AC28BED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10" y="2198034"/>
            <a:ext cx="3398865" cy="14815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51E204-E4EE-446E-B300-F9D30F96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460" y="2042040"/>
            <a:ext cx="3330229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57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1346F-378F-A38B-A175-E0BE192A6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42340-9CE1-C61E-32DA-63480725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29939F-BF5A-AA07-3F94-FCE45BFB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" y="479733"/>
            <a:ext cx="12192000" cy="5898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178783-8135-33E3-CAC1-95500706B68F}"/>
              </a:ext>
            </a:extLst>
          </p:cNvPr>
          <p:cNvSpPr txBox="1"/>
          <p:nvPr/>
        </p:nvSpPr>
        <p:spPr>
          <a:xfrm>
            <a:off x="838200" y="3633315"/>
            <a:ext cx="62865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）ActivityCommunication（组件间通讯）</a:t>
            </a:r>
          </a:p>
        </p:txBody>
      </p:sp>
    </p:spTree>
    <p:extLst>
      <p:ext uri="{BB962C8B-B14F-4D97-AF65-F5344CB8AC3E}">
        <p14:creationId xmlns:p14="http://schemas.microsoft.com/office/powerpoint/2010/main" val="13185276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63B665-1987-A81A-8975-4A767CFB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17" y="0"/>
            <a:ext cx="575127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790963-7426-9D48-58AA-18D912A69668}"/>
              </a:ext>
            </a:extLst>
          </p:cNvPr>
          <p:cNvSpPr txBox="1"/>
          <p:nvPr/>
        </p:nvSpPr>
        <p:spPr>
          <a:xfrm>
            <a:off x="8012865" y="195570"/>
            <a:ext cx="36959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F04FD29-1106-D024-4675-C48C029110ED}"/>
              </a:ext>
            </a:extLst>
          </p:cNvPr>
          <p:cNvCxnSpPr>
            <a:cxnSpLocks/>
          </p:cNvCxnSpPr>
          <p:nvPr/>
        </p:nvCxnSpPr>
        <p:spPr>
          <a:xfrm flipH="1">
            <a:off x="5296830" y="3211554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62C6D66-F39A-50E3-E8A1-8EB094F09251}"/>
              </a:ext>
            </a:extLst>
          </p:cNvPr>
          <p:cNvCxnSpPr>
            <a:cxnSpLocks/>
          </p:cNvCxnSpPr>
          <p:nvPr/>
        </p:nvCxnSpPr>
        <p:spPr>
          <a:xfrm flipH="1">
            <a:off x="5018050" y="4917682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BC9262F-69F6-BF97-71EB-A985844A5757}"/>
              </a:ext>
            </a:extLst>
          </p:cNvPr>
          <p:cNvCxnSpPr>
            <a:cxnSpLocks/>
          </p:cNvCxnSpPr>
          <p:nvPr/>
        </p:nvCxnSpPr>
        <p:spPr>
          <a:xfrm flipH="1">
            <a:off x="5029204" y="5701980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9929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8F7CD-C7D2-976E-DB8B-E3B840090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132FE3-952E-8C69-A07A-0CBDCB99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89" y="0"/>
            <a:ext cx="426764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4731A1-5F80-3423-E1C9-1D084EB6C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41" y="737693"/>
            <a:ext cx="5763349" cy="34769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685D75-A656-3C37-F7AA-9F5D1F1ABE38}"/>
              </a:ext>
            </a:extLst>
          </p:cNvPr>
          <p:cNvSpPr txBox="1"/>
          <p:nvPr/>
        </p:nvSpPr>
        <p:spPr>
          <a:xfrm>
            <a:off x="7359808" y="174935"/>
            <a:ext cx="33602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MainActivity.java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7774124-9301-18D1-4CA5-AE2B2AE6B18A}"/>
              </a:ext>
            </a:extLst>
          </p:cNvPr>
          <p:cNvCxnSpPr>
            <a:cxnSpLocks/>
          </p:cNvCxnSpPr>
          <p:nvPr/>
        </p:nvCxnSpPr>
        <p:spPr>
          <a:xfrm flipH="1">
            <a:off x="3631581" y="3473604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4284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01FBC-150F-FE87-3230-04D36919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18ADC8-D25A-2152-33D9-06F737C0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703" y="0"/>
            <a:ext cx="4064594" cy="6858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1594D6D-4D08-CC36-B2CD-47688BF0E334}"/>
              </a:ext>
            </a:extLst>
          </p:cNvPr>
          <p:cNvCxnSpPr>
            <a:cxnSpLocks/>
          </p:cNvCxnSpPr>
          <p:nvPr/>
        </p:nvCxnSpPr>
        <p:spPr>
          <a:xfrm flipH="1">
            <a:off x="6616390" y="3083311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8829B8D-5F67-E111-3357-383E7E30B12B}"/>
              </a:ext>
            </a:extLst>
          </p:cNvPr>
          <p:cNvSpPr txBox="1"/>
          <p:nvPr/>
        </p:nvSpPr>
        <p:spPr>
          <a:xfrm>
            <a:off x="7359809" y="174935"/>
            <a:ext cx="289931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活动程序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activity1.java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0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F922-E15C-1E11-5BEC-DAD42724B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ECAA74-7139-4D94-608B-18A89EAF2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82" y="0"/>
            <a:ext cx="6144835" cy="685800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96B717A-32D2-2D9C-2788-3FB1C8764AEC}"/>
              </a:ext>
            </a:extLst>
          </p:cNvPr>
          <p:cNvCxnSpPr>
            <a:cxnSpLocks/>
          </p:cNvCxnSpPr>
          <p:nvPr/>
        </p:nvCxnSpPr>
        <p:spPr>
          <a:xfrm flipH="1">
            <a:off x="7002966" y="4008862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58FA90C-45DD-02A8-0009-7D66BD50B4D1}"/>
              </a:ext>
            </a:extLst>
          </p:cNvPr>
          <p:cNvSpPr txBox="1"/>
          <p:nvPr/>
        </p:nvSpPr>
        <p:spPr>
          <a:xfrm>
            <a:off x="7991711" y="174935"/>
            <a:ext cx="289931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活动程序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activity2.java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5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315A46-BEA8-427C-B415-7C487EA1F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33" y="2370594"/>
            <a:ext cx="4715533" cy="367716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FF9B84A-B47B-488C-A368-01C84F16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6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572431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9980F-F737-FAA6-9D6F-93A4FE766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71CE6E-2F90-119A-44B8-70D15892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57" y="0"/>
            <a:ext cx="648788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08D713-BB39-BEBF-6CDF-007824B93C59}"/>
              </a:ext>
            </a:extLst>
          </p:cNvPr>
          <p:cNvSpPr txBox="1"/>
          <p:nvPr/>
        </p:nvSpPr>
        <p:spPr>
          <a:xfrm>
            <a:off x="8171025" y="147527"/>
            <a:ext cx="365670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2444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16F7CD-B1AF-504E-1284-200EAC9C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70" y="0"/>
            <a:ext cx="613646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AD71E0-7D90-5B38-F521-383F4D4F714A}"/>
              </a:ext>
            </a:extLst>
          </p:cNvPr>
          <p:cNvSpPr txBox="1"/>
          <p:nvPr/>
        </p:nvSpPr>
        <p:spPr>
          <a:xfrm>
            <a:off x="8171025" y="147527"/>
            <a:ext cx="284638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活动界面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FF0000"/>
                </a:solidFill>
              </a:rPr>
              <a:t>activity1.xml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543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1A59-1364-A06E-9977-22EF52CF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BDCA50-8606-E42B-B987-F345B4568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656838"/>
            <a:ext cx="8735644" cy="55443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70B942-0101-76D4-08FA-5B71322531F0}"/>
              </a:ext>
            </a:extLst>
          </p:cNvPr>
          <p:cNvSpPr txBox="1"/>
          <p:nvPr/>
        </p:nvSpPr>
        <p:spPr>
          <a:xfrm>
            <a:off x="8171025" y="147527"/>
            <a:ext cx="284638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活动界面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FF0000"/>
                </a:solidFill>
              </a:rPr>
              <a:t>activity1.xml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689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8E34-0BDC-DB79-C23E-12E42DFA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AEB0C-DAEC-69F2-CD70-61E37CA44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A6AE66-2490-EC75-5876-44E05ED9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" y="576364"/>
            <a:ext cx="12192000" cy="57052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7451F0-A7B3-420A-037F-0362849F271E}"/>
              </a:ext>
            </a:extLst>
          </p:cNvPr>
          <p:cNvSpPr txBox="1"/>
          <p:nvPr/>
        </p:nvSpPr>
        <p:spPr>
          <a:xfrm>
            <a:off x="838200" y="3874731"/>
            <a:ext cx="62103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）BroadcastReceiverDemo（广播消息）</a:t>
            </a:r>
          </a:p>
        </p:txBody>
      </p:sp>
    </p:spTree>
    <p:extLst>
      <p:ext uri="{BB962C8B-B14F-4D97-AF65-F5344CB8AC3E}">
        <p14:creationId xmlns:p14="http://schemas.microsoft.com/office/powerpoint/2010/main" val="28700912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E0C1F-BAC8-B9D3-B484-1886E602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F7FFC6-6FDA-FED7-6F72-BE13C4655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49C300-4934-EE42-F688-C28EB3A0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" y="563657"/>
            <a:ext cx="12192000" cy="57306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504E73-0336-EAF2-DF9B-D938D2D23C49}"/>
              </a:ext>
            </a:extLst>
          </p:cNvPr>
          <p:cNvSpPr txBox="1"/>
          <p:nvPr/>
        </p:nvSpPr>
        <p:spPr>
          <a:xfrm>
            <a:off x="706096" y="3770461"/>
            <a:ext cx="6107453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LaunchModeTest</a:t>
            </a:r>
            <a:r>
              <a:rPr lang="zh-CN" altLang="en-US" dirty="0"/>
              <a:t>（</a:t>
            </a:r>
            <a:r>
              <a:rPr lang="en-US" altLang="zh-CN" dirty="0"/>
              <a:t>Activity</a:t>
            </a:r>
            <a:r>
              <a:rPr lang="zh-CN" altLang="en-US" dirty="0"/>
              <a:t>启动模式）</a:t>
            </a:r>
          </a:p>
        </p:txBody>
      </p:sp>
    </p:spTree>
    <p:extLst>
      <p:ext uri="{BB962C8B-B14F-4D97-AF65-F5344CB8AC3E}">
        <p14:creationId xmlns:p14="http://schemas.microsoft.com/office/powerpoint/2010/main" val="7558593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54918-DBC1-DBFD-1439-F06A763D0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EC606-A3F1-4200-7696-0721FA8F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7</a:t>
            </a:r>
            <a:r>
              <a:rPr lang="zh-CN" altLang="en-US" b="1" dirty="0"/>
              <a:t>、数据存储与访问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99FFA67-8E5C-72AA-65C6-52BBC78B8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33" y="2037354"/>
            <a:ext cx="3495821" cy="35605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F10EA2-2C7D-4BEE-9155-91EA8E80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62" y="2316363"/>
            <a:ext cx="3124471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342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4C04D-2324-9023-7859-E8E8BEFAC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4CBF0-5B1F-52A5-6800-E5CFDD981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0F3CAE-C1E0-BDD3-3E6D-8BD7EC3B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422"/>
            <a:ext cx="12192000" cy="57291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A23023-0821-44BF-F56C-EC3CB8DD7D91}"/>
              </a:ext>
            </a:extLst>
          </p:cNvPr>
          <p:cNvSpPr txBox="1"/>
          <p:nvPr/>
        </p:nvSpPr>
        <p:spPr>
          <a:xfrm>
            <a:off x="706097" y="3770461"/>
            <a:ext cx="4018303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CacheFile</a:t>
            </a:r>
            <a:r>
              <a:rPr lang="zh-CN" altLang="en-US" dirty="0"/>
              <a:t>（文件存储）</a:t>
            </a:r>
          </a:p>
        </p:txBody>
      </p:sp>
    </p:spTree>
    <p:extLst>
      <p:ext uri="{BB962C8B-B14F-4D97-AF65-F5344CB8AC3E}">
        <p14:creationId xmlns:p14="http://schemas.microsoft.com/office/powerpoint/2010/main" val="8421125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E58321-5A90-421B-E5AD-7485A068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824" y="0"/>
            <a:ext cx="7332351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C22372-EF4D-3803-DBE6-B04E55166E4E}"/>
              </a:ext>
            </a:extLst>
          </p:cNvPr>
          <p:cNvSpPr txBox="1"/>
          <p:nvPr/>
        </p:nvSpPr>
        <p:spPr>
          <a:xfrm>
            <a:off x="8012865" y="195570"/>
            <a:ext cx="36959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69C7050-F7B3-2398-7259-95514F60815C}"/>
              </a:ext>
            </a:extLst>
          </p:cNvPr>
          <p:cNvCxnSpPr>
            <a:cxnSpLocks/>
          </p:cNvCxnSpPr>
          <p:nvPr/>
        </p:nvCxnSpPr>
        <p:spPr>
          <a:xfrm flipH="1">
            <a:off x="6096000" y="4142676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333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69EEC6-9B75-5DB0-27A0-0225636D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66205"/>
            <a:ext cx="7754432" cy="67255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44B56C-45B8-895E-5405-38AF0E265425}"/>
              </a:ext>
            </a:extLst>
          </p:cNvPr>
          <p:cNvSpPr txBox="1"/>
          <p:nvPr/>
        </p:nvSpPr>
        <p:spPr>
          <a:xfrm>
            <a:off x="7359808" y="174935"/>
            <a:ext cx="33602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MainActivity.java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E0D28A5-7729-0FB1-CD0E-2D0FFF77010B}"/>
              </a:ext>
            </a:extLst>
          </p:cNvPr>
          <p:cNvCxnSpPr>
            <a:cxnSpLocks/>
          </p:cNvCxnSpPr>
          <p:nvPr/>
        </p:nvCxnSpPr>
        <p:spPr>
          <a:xfrm flipH="1">
            <a:off x="7240859" y="4685369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699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B39F9-12C1-79AB-401D-1CF3136C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22D9A9-568F-3A2A-C866-DB2C01FB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261760"/>
            <a:ext cx="8573696" cy="43344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FFA203-C447-D6CA-013F-63DDFDE3701C}"/>
              </a:ext>
            </a:extLst>
          </p:cNvPr>
          <p:cNvSpPr txBox="1"/>
          <p:nvPr/>
        </p:nvSpPr>
        <p:spPr>
          <a:xfrm>
            <a:off x="8171025" y="147527"/>
            <a:ext cx="365670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09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B0CF05-A4C6-4EAD-A0AA-4FCAF864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470" y="2555152"/>
            <a:ext cx="4725059" cy="367716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B8C0D8C0-502B-49AF-A8B7-CA281826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7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941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85AE-3856-4F2D-ACCA-AD24FE6D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5B271-DE5C-A808-9582-EA79397E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93385A-9489-6996-F782-E80927DB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64"/>
            <a:ext cx="12192000" cy="57052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A40696-E84C-2856-F989-AB988D1688CC}"/>
              </a:ext>
            </a:extLst>
          </p:cNvPr>
          <p:cNvSpPr txBox="1"/>
          <p:nvPr/>
        </p:nvSpPr>
        <p:spPr>
          <a:xfrm>
            <a:off x="709814" y="4232096"/>
            <a:ext cx="610373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ContentResolverSample</a:t>
            </a:r>
            <a:r>
              <a:rPr lang="zh-CN" altLang="en-US" dirty="0"/>
              <a:t>（数据共享）</a:t>
            </a:r>
          </a:p>
        </p:txBody>
      </p:sp>
    </p:spTree>
    <p:extLst>
      <p:ext uri="{BB962C8B-B14F-4D97-AF65-F5344CB8AC3E}">
        <p14:creationId xmlns:p14="http://schemas.microsoft.com/office/powerpoint/2010/main" val="14728050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8D0E-ABBE-B6CD-2CA4-4616F7A6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63DE0-705D-32CF-8A92-7E43E5EA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7F37B4-0DD5-93C7-9B7D-E7957EBCD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802"/>
            <a:ext cx="12192000" cy="57583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9F40AA-3DDD-FAEF-F919-F6BA6AC2A330}"/>
              </a:ext>
            </a:extLst>
          </p:cNvPr>
          <p:cNvSpPr txBox="1"/>
          <p:nvPr/>
        </p:nvSpPr>
        <p:spPr>
          <a:xfrm>
            <a:off x="923620" y="3839736"/>
            <a:ext cx="587723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DBOperatinDemo</a:t>
            </a:r>
            <a:r>
              <a:rPr lang="zh-CN" altLang="en-US" dirty="0"/>
              <a:t>（</a:t>
            </a:r>
            <a:r>
              <a:rPr lang="en-US" altLang="zh-CN" dirty="0"/>
              <a:t>SQLite</a:t>
            </a:r>
            <a:r>
              <a:rPr lang="zh-CN" altLang="en-US" dirty="0"/>
              <a:t>数据库）</a:t>
            </a:r>
          </a:p>
        </p:txBody>
      </p:sp>
    </p:spTree>
    <p:extLst>
      <p:ext uri="{BB962C8B-B14F-4D97-AF65-F5344CB8AC3E}">
        <p14:creationId xmlns:p14="http://schemas.microsoft.com/office/powerpoint/2010/main" val="20970159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DC16-9A6B-D6EF-D20C-6D5E93C5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FEED7-1560-F25A-1961-1D0169DC8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B72A52-3D33-30FA-7212-2C039391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17"/>
            <a:ext cx="12192000" cy="56925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A2A04B-3D37-9E5B-CDC6-9D81F2BAB344}"/>
              </a:ext>
            </a:extLst>
          </p:cNvPr>
          <p:cNvSpPr txBox="1"/>
          <p:nvPr/>
        </p:nvSpPr>
        <p:spPr>
          <a:xfrm>
            <a:off x="624321" y="4001294"/>
            <a:ext cx="511608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 err="1"/>
              <a:t>InternalFileDemo</a:t>
            </a:r>
            <a:r>
              <a:rPr lang="zh-CN" altLang="en-US" dirty="0"/>
              <a:t>（内部存储）</a:t>
            </a:r>
            <a:endParaRPr lang="en-US" altLang="zh-CN" dirty="0"/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应用程序创建仅能够自身访问的私有</a:t>
            </a:r>
            <a:r>
              <a:rPr lang="zh-CN" altLang="en-US" sz="18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文件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89797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54259-451D-15C4-1ACF-B58E88773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B14F01-FA77-618A-1F46-D11E46FE9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666D61-5ACB-F5BE-3E39-A08FFDFC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11"/>
            <a:ext cx="12192000" cy="57179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18FE10-04F5-D074-E72B-5F3BDC00B975}"/>
              </a:ext>
            </a:extLst>
          </p:cNvPr>
          <p:cNvSpPr txBox="1"/>
          <p:nvPr/>
        </p:nvSpPr>
        <p:spPr>
          <a:xfrm>
            <a:off x="732116" y="3770461"/>
            <a:ext cx="5287684" cy="110799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 err="1"/>
              <a:t>ResourceFileDemo</a:t>
            </a:r>
            <a:r>
              <a:rPr lang="zh-CN" altLang="en-US" dirty="0"/>
              <a:t>（资源文件）</a:t>
            </a:r>
            <a:endParaRPr lang="en-US" altLang="zh-CN" dirty="0"/>
          </a:p>
          <a:p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在代码中使用到的并且在编译时被打包到应用程序的附加文件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84034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F7B0F-1B96-0186-B4B6-3D2C9971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54928C-C06E-609A-353B-DAC6FED2C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B8B665-2035-52E2-4AD1-64F57C69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753"/>
            <a:ext cx="12192000" cy="58264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DC90E6-4DF1-FA1B-B314-50F12BA4E81A}"/>
              </a:ext>
            </a:extLst>
          </p:cNvPr>
          <p:cNvSpPr txBox="1"/>
          <p:nvPr/>
        </p:nvSpPr>
        <p:spPr>
          <a:xfrm>
            <a:off x="761852" y="3711497"/>
            <a:ext cx="493409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  <a:r>
              <a:rPr lang="en-US" altLang="zh-CN" dirty="0" err="1"/>
              <a:t>SDcardFileDemo</a:t>
            </a:r>
            <a:r>
              <a:rPr lang="zh-CN" altLang="en-US" dirty="0"/>
              <a:t>（外部存储）</a:t>
            </a:r>
          </a:p>
        </p:txBody>
      </p:sp>
    </p:spTree>
    <p:extLst>
      <p:ext uri="{BB962C8B-B14F-4D97-AF65-F5344CB8AC3E}">
        <p14:creationId xmlns:p14="http://schemas.microsoft.com/office/powerpoint/2010/main" val="30489375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6545-42B4-895D-2A1D-A000AD29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3796D4-FFF6-2AF5-E05B-D5E2C3824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8AEAC0-7384-0BFB-DE27-322D2CA8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789"/>
            <a:ext cx="12192000" cy="58604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792F3A4-E8D3-9757-885E-385F6222CAE1}"/>
              </a:ext>
            </a:extLst>
          </p:cNvPr>
          <p:cNvSpPr txBox="1"/>
          <p:nvPr/>
        </p:nvSpPr>
        <p:spPr>
          <a:xfrm>
            <a:off x="405012" y="4001294"/>
            <a:ext cx="661173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 err="1"/>
              <a:t>SimplePreferenceDemo</a:t>
            </a:r>
            <a:r>
              <a:rPr lang="zh-CN" altLang="en-US" dirty="0"/>
              <a:t>（永久保存数据）</a:t>
            </a:r>
          </a:p>
        </p:txBody>
      </p:sp>
    </p:spTree>
    <p:extLst>
      <p:ext uri="{BB962C8B-B14F-4D97-AF65-F5344CB8AC3E}">
        <p14:creationId xmlns:p14="http://schemas.microsoft.com/office/powerpoint/2010/main" val="2199252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BDFCA3-C553-3767-42C7-D15EF1064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43"/>
            <a:ext cx="12174486" cy="5749771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4D9C32C-DB82-4171-B7D5-89B66B2EBFC7}"/>
              </a:ext>
            </a:extLst>
          </p:cNvPr>
          <p:cNvSpPr txBox="1"/>
          <p:nvPr/>
        </p:nvSpPr>
        <p:spPr>
          <a:xfrm>
            <a:off x="706097" y="3770461"/>
            <a:ext cx="517400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  <a:r>
              <a:rPr lang="en-US" altLang="zh-CN" dirty="0"/>
              <a:t>SQLiteExam2</a:t>
            </a:r>
            <a:r>
              <a:rPr lang="zh-CN" altLang="en-US" dirty="0"/>
              <a:t>（</a:t>
            </a:r>
            <a:r>
              <a:rPr lang="en-US" altLang="zh-CN" dirty="0"/>
              <a:t>SQLite </a:t>
            </a:r>
            <a:r>
              <a:rPr lang="zh-CN" altLang="en-US" dirty="0"/>
              <a:t>数据库）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46640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6D17D-6F17-3C8C-8BB4-52889A72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09DD8-8FCD-3597-E9AC-6A768532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8</a:t>
            </a:r>
            <a:r>
              <a:rPr lang="zh-CN" altLang="en-US" b="1" dirty="0"/>
              <a:t>、多媒体开发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17CBE2-4CEE-B318-87D2-38C65D5F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72" y="2109361"/>
            <a:ext cx="3530476" cy="17577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F8BA2A-2F1C-436C-9AE3-012D0368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28" y="2059164"/>
            <a:ext cx="4349247" cy="23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494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7374-9D9F-5CBC-2BCA-12D1C534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542506-42CA-73CD-997C-73E1D2FC2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24531E-0648-6BC0-D388-6768523D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352"/>
            <a:ext cx="12192000" cy="57332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B02322-82B7-6855-9F06-C85331E374A4}"/>
              </a:ext>
            </a:extLst>
          </p:cNvPr>
          <p:cNvSpPr txBox="1"/>
          <p:nvPr/>
        </p:nvSpPr>
        <p:spPr>
          <a:xfrm>
            <a:off x="555858" y="3198166"/>
            <a:ext cx="493689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HelloVideoView</a:t>
            </a:r>
            <a:r>
              <a:rPr lang="zh-CN" altLang="en-US" dirty="0"/>
              <a:t>（视频播放）</a:t>
            </a:r>
          </a:p>
        </p:txBody>
      </p:sp>
    </p:spTree>
    <p:extLst>
      <p:ext uri="{BB962C8B-B14F-4D97-AF65-F5344CB8AC3E}">
        <p14:creationId xmlns:p14="http://schemas.microsoft.com/office/powerpoint/2010/main" val="36015849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0D6AF-507B-B2C4-C1DD-3A09F90FA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1B7136-4370-8C43-3F1E-F9272FA0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02" y="0"/>
            <a:ext cx="773039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B387DC-567C-3692-17CB-2DC5B8E26B5D}"/>
              </a:ext>
            </a:extLst>
          </p:cNvPr>
          <p:cNvSpPr txBox="1"/>
          <p:nvPr/>
        </p:nvSpPr>
        <p:spPr>
          <a:xfrm>
            <a:off x="8012865" y="195570"/>
            <a:ext cx="36959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5A085DA-078C-B89B-3ECC-75019A0F05E5}"/>
              </a:ext>
            </a:extLst>
          </p:cNvPr>
          <p:cNvCxnSpPr>
            <a:cxnSpLocks/>
          </p:cNvCxnSpPr>
          <p:nvPr/>
        </p:nvCxnSpPr>
        <p:spPr>
          <a:xfrm flipH="1">
            <a:off x="6096000" y="4142676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1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647727-EA72-41C0-9503-8F512D859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66867"/>
            <a:ext cx="4115374" cy="172426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B783559-2D58-46C2-94E2-27D3610D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8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EEE5F41-5E2F-1757-E069-858206DF99DE}"/>
              </a:ext>
            </a:extLst>
          </p:cNvPr>
          <p:cNvCxnSpPr/>
          <p:nvPr/>
        </p:nvCxnSpPr>
        <p:spPr>
          <a:xfrm>
            <a:off x="3504913" y="3689350"/>
            <a:ext cx="5334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157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97053-7324-78D3-4AAD-8A81487D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ACC3A5-C900-7AC3-AAF3-8C27ADC3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505" y="0"/>
            <a:ext cx="6764989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CE2FE4-9ACB-6408-F924-AD28D9CFB49A}"/>
              </a:ext>
            </a:extLst>
          </p:cNvPr>
          <p:cNvSpPr txBox="1"/>
          <p:nvPr/>
        </p:nvSpPr>
        <p:spPr>
          <a:xfrm>
            <a:off x="7359808" y="174935"/>
            <a:ext cx="377654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HelloVideoView.java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2C6FF50-724B-1085-0E37-B72BA0E39125}"/>
              </a:ext>
            </a:extLst>
          </p:cNvPr>
          <p:cNvCxnSpPr>
            <a:cxnSpLocks/>
          </p:cNvCxnSpPr>
          <p:nvPr/>
        </p:nvCxnSpPr>
        <p:spPr>
          <a:xfrm flipH="1">
            <a:off x="5456663" y="4915829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2704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CBBE7-3FCF-07C5-498D-A39DF2665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C86508-CCBE-6D0F-F8A1-FE9CF026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63" y="0"/>
            <a:ext cx="6110074" cy="6858000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5288F8E4-AF17-AC42-5F2C-246A3E10F887}"/>
              </a:ext>
            </a:extLst>
          </p:cNvPr>
          <p:cNvCxnSpPr>
            <a:cxnSpLocks/>
          </p:cNvCxnSpPr>
          <p:nvPr/>
        </p:nvCxnSpPr>
        <p:spPr>
          <a:xfrm flipH="1">
            <a:off x="6345663" y="5906429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AD034F7-90AC-5B81-7F97-B6A4460358FF}"/>
              </a:ext>
            </a:extLst>
          </p:cNvPr>
          <p:cNvSpPr txBox="1"/>
          <p:nvPr/>
        </p:nvSpPr>
        <p:spPr>
          <a:xfrm>
            <a:off x="7558555" y="5721763"/>
            <a:ext cx="272382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视频文件放在什么地方？</a:t>
            </a:r>
          </a:p>
        </p:txBody>
      </p:sp>
    </p:spTree>
    <p:extLst>
      <p:ext uri="{BB962C8B-B14F-4D97-AF65-F5344CB8AC3E}">
        <p14:creationId xmlns:p14="http://schemas.microsoft.com/office/powerpoint/2010/main" val="12830637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D5F87-E817-D6A7-A347-DE02771B4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D449B3-59B3-7691-2778-045F6700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292" y="0"/>
            <a:ext cx="480741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FFEF5E-C757-198A-403C-A30A28EA1DA0}"/>
              </a:ext>
            </a:extLst>
          </p:cNvPr>
          <p:cNvSpPr txBox="1"/>
          <p:nvPr/>
        </p:nvSpPr>
        <p:spPr>
          <a:xfrm>
            <a:off x="8171025" y="147527"/>
            <a:ext cx="262335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4120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BA62C-76B8-62AA-F813-89A15BBA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5E3CD6-26F6-E393-7871-AAF67092A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FF2354-BA70-E7DE-9AEC-4DA037627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748"/>
            <a:ext cx="12192000" cy="56985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A4752C7-C36C-B364-D781-147903534402}"/>
              </a:ext>
            </a:extLst>
          </p:cNvPr>
          <p:cNvSpPr txBox="1"/>
          <p:nvPr/>
        </p:nvSpPr>
        <p:spPr>
          <a:xfrm>
            <a:off x="555858" y="3198166"/>
            <a:ext cx="538774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MediaPlayerAudio</a:t>
            </a:r>
            <a:r>
              <a:rPr lang="zh-CN" altLang="en-US" dirty="0"/>
              <a:t>（音频播放）</a:t>
            </a:r>
          </a:p>
        </p:txBody>
      </p:sp>
    </p:spTree>
    <p:extLst>
      <p:ext uri="{BB962C8B-B14F-4D97-AF65-F5344CB8AC3E}">
        <p14:creationId xmlns:p14="http://schemas.microsoft.com/office/powerpoint/2010/main" val="11602170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C8A3F2-67A2-6A3E-AC61-DF75C85F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66" y="0"/>
            <a:ext cx="7171867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B9BCB73-461D-FEC7-1755-331D574E774F}"/>
              </a:ext>
            </a:extLst>
          </p:cNvPr>
          <p:cNvCxnSpPr>
            <a:cxnSpLocks/>
          </p:cNvCxnSpPr>
          <p:nvPr/>
        </p:nvCxnSpPr>
        <p:spPr>
          <a:xfrm flipH="1">
            <a:off x="6576122" y="4047892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D721D83-A3A1-26A5-688D-CDB7E60CBB8B}"/>
              </a:ext>
            </a:extLst>
          </p:cNvPr>
          <p:cNvSpPr txBox="1"/>
          <p:nvPr/>
        </p:nvSpPr>
        <p:spPr>
          <a:xfrm>
            <a:off x="8012865" y="195570"/>
            <a:ext cx="36959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214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6777-86B6-407D-504D-B1E916F5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DDCB41-DC81-A0B5-6148-DB79DD0B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57" y="0"/>
            <a:ext cx="984208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A1B96D-F1C8-CBE2-05B3-0B67005DCC32}"/>
              </a:ext>
            </a:extLst>
          </p:cNvPr>
          <p:cNvSpPr txBox="1"/>
          <p:nvPr/>
        </p:nvSpPr>
        <p:spPr>
          <a:xfrm>
            <a:off x="7359808" y="174935"/>
            <a:ext cx="3984699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MediaPlayerAudio.java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693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343A2-7B84-5385-243C-8F0E5F5AF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B96BFA-6EA0-CD75-345F-E7727234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91" y="0"/>
            <a:ext cx="473919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C71E07-751A-FCA5-2F3E-CEA70FA1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22" y="0"/>
            <a:ext cx="3785653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3604B1F-1DEF-8D49-01F8-F3D3538731C8}"/>
              </a:ext>
            </a:extLst>
          </p:cNvPr>
          <p:cNvCxnSpPr>
            <a:cxnSpLocks/>
          </p:cNvCxnSpPr>
          <p:nvPr/>
        </p:nvCxnSpPr>
        <p:spPr>
          <a:xfrm flipH="1">
            <a:off x="2494776" y="769433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73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E3458-1E2B-AF33-3A8E-FFE6214E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601F34-3DA4-3AB4-FD20-07CE5AA4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2" y="0"/>
            <a:ext cx="468137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505589-B6A4-C685-0C5C-C1B1F0C50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78212"/>
            <a:ext cx="5895530" cy="5101576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96E75F80-20FF-B05E-7475-1D6A3CD5D44E}"/>
              </a:ext>
            </a:extLst>
          </p:cNvPr>
          <p:cNvCxnSpPr>
            <a:cxnSpLocks/>
          </p:cNvCxnSpPr>
          <p:nvPr/>
        </p:nvCxnSpPr>
        <p:spPr>
          <a:xfrm flipH="1">
            <a:off x="9954322" y="2092092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266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715CD-B79B-B5C5-3B2B-482BBE3B0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104FA4-17D7-1AE0-A187-3274A5A9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32" y="0"/>
            <a:ext cx="354843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FB840D-8D15-F6D4-9A5E-1CEC1F6C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95" y="0"/>
            <a:ext cx="348078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945EFC-B684-1E93-7C01-7D77BEEAFEC6}"/>
              </a:ext>
            </a:extLst>
          </p:cNvPr>
          <p:cNvSpPr txBox="1"/>
          <p:nvPr/>
        </p:nvSpPr>
        <p:spPr>
          <a:xfrm>
            <a:off x="4297858" y="147527"/>
            <a:ext cx="262335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259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1ADA0-5BC5-931A-1D48-A544D19F0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ABEC1-E42E-2BFD-E2A7-205CF2525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DDC883-2C46-9CC0-98EA-9A9B061D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097"/>
            <a:ext cx="12192000" cy="57138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8069A9-0993-88D5-204A-D6D6634D32B5}"/>
              </a:ext>
            </a:extLst>
          </p:cNvPr>
          <p:cNvSpPr txBox="1"/>
          <p:nvPr/>
        </p:nvSpPr>
        <p:spPr>
          <a:xfrm>
            <a:off x="555858" y="3198166"/>
            <a:ext cx="542584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MediaPlayerVideo</a:t>
            </a:r>
            <a:r>
              <a:rPr lang="zh-CN" altLang="en-US" dirty="0"/>
              <a:t>（视频播放）</a:t>
            </a:r>
          </a:p>
        </p:txBody>
      </p:sp>
    </p:spTree>
    <p:extLst>
      <p:ext uri="{BB962C8B-B14F-4D97-AF65-F5344CB8AC3E}">
        <p14:creationId xmlns:p14="http://schemas.microsoft.com/office/powerpoint/2010/main" val="209711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9997BF-CF72-44E1-8DE3-80DD8126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880" y="2256639"/>
            <a:ext cx="4948239" cy="372847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5F851DA-D4E0-4641-9696-DB176D83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9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9E5676F3-8A3D-B44E-ED32-DACC92F89EF1}"/>
              </a:ext>
            </a:extLst>
          </p:cNvPr>
          <p:cNvCxnSpPr>
            <a:cxnSpLocks/>
          </p:cNvCxnSpPr>
          <p:nvPr/>
        </p:nvCxnSpPr>
        <p:spPr>
          <a:xfrm flipV="1">
            <a:off x="5962650" y="5073650"/>
            <a:ext cx="0" cy="5143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022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91DA9-1F89-2AA1-CA70-A10BBE80A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2F612E-95A4-84FA-8D30-11F0FDAE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12" y="0"/>
            <a:ext cx="7279175" cy="6858000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9D1AEE17-A17D-0366-22B7-4B635C8E8510}"/>
              </a:ext>
            </a:extLst>
          </p:cNvPr>
          <p:cNvCxnSpPr>
            <a:cxnSpLocks/>
          </p:cNvCxnSpPr>
          <p:nvPr/>
        </p:nvCxnSpPr>
        <p:spPr>
          <a:xfrm flipH="1">
            <a:off x="6576122" y="4092342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384503B-69AD-F427-7160-B8749B03CDF8}"/>
              </a:ext>
            </a:extLst>
          </p:cNvPr>
          <p:cNvSpPr txBox="1"/>
          <p:nvPr/>
        </p:nvSpPr>
        <p:spPr>
          <a:xfrm>
            <a:off x="8012865" y="195570"/>
            <a:ext cx="36959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966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9E915-09B3-C78C-A57F-FA253864C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B2D5E7-E76A-9CCC-BC04-0B256203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65" y="0"/>
            <a:ext cx="486247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CEF613-C583-C633-8FB1-4D71F98A2E1A}"/>
              </a:ext>
            </a:extLst>
          </p:cNvPr>
          <p:cNvSpPr txBox="1"/>
          <p:nvPr/>
        </p:nvSpPr>
        <p:spPr>
          <a:xfrm>
            <a:off x="7359808" y="174935"/>
            <a:ext cx="3984699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MediaPlayerAudio.java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268A8EA-4BA2-841E-B621-5DAF2CA7C07B}"/>
              </a:ext>
            </a:extLst>
          </p:cNvPr>
          <p:cNvCxnSpPr>
            <a:cxnSpLocks/>
          </p:cNvCxnSpPr>
          <p:nvPr/>
        </p:nvCxnSpPr>
        <p:spPr>
          <a:xfrm flipH="1">
            <a:off x="5598222" y="3990742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75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79CC4-7DC2-3E39-9A89-EFD6B151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E3E304-A3D4-7C7D-9234-C3C2149D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703" y="0"/>
            <a:ext cx="4604594" cy="685800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62E6513-9A38-BED7-0D73-59ED6250ACB6}"/>
              </a:ext>
            </a:extLst>
          </p:cNvPr>
          <p:cNvCxnSpPr>
            <a:cxnSpLocks/>
          </p:cNvCxnSpPr>
          <p:nvPr/>
        </p:nvCxnSpPr>
        <p:spPr>
          <a:xfrm flipH="1">
            <a:off x="8468422" y="4085992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7124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E8E21-5A93-E0D6-1520-7E0C87789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12A28A-9ED9-10B2-927A-63EDD6C7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09" y="0"/>
            <a:ext cx="358338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D250B0-2318-DC6D-55B2-D18DF2CB8467}"/>
              </a:ext>
            </a:extLst>
          </p:cNvPr>
          <p:cNvSpPr txBox="1"/>
          <p:nvPr/>
        </p:nvSpPr>
        <p:spPr>
          <a:xfrm>
            <a:off x="8971458" y="147527"/>
            <a:ext cx="262335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4414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CECCF-C58F-BF45-E109-EAB4084A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8867A-682A-BF5E-7F13-75AAFC5D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9</a:t>
            </a:r>
            <a:r>
              <a:rPr lang="zh-CN" altLang="en-US" b="1" dirty="0"/>
              <a:t>、图形图像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ECB32B-E174-1FC1-8DF0-C27022DD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64" y="1939108"/>
            <a:ext cx="3439005" cy="41820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CAAF0F-E3F8-4DF4-AE98-1E12D664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876" y="1939108"/>
            <a:ext cx="3734124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61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B4EB97-9E59-4B94-93BF-2A376B4A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352"/>
            <a:ext cx="12192000" cy="57332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2E18A7-6E21-45DE-BF9D-3CCD7D727DB8}"/>
              </a:ext>
            </a:extLst>
          </p:cNvPr>
          <p:cNvSpPr txBox="1"/>
          <p:nvPr/>
        </p:nvSpPr>
        <p:spPr>
          <a:xfrm>
            <a:off x="706096" y="3770461"/>
            <a:ext cx="665355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AnimatorListenerDemo</a:t>
            </a:r>
            <a:r>
              <a:rPr lang="zh-CN" altLang="en-US" dirty="0"/>
              <a:t>（动画事件侦听）</a:t>
            </a:r>
          </a:p>
        </p:txBody>
      </p:sp>
    </p:spTree>
    <p:extLst>
      <p:ext uri="{BB962C8B-B14F-4D97-AF65-F5344CB8AC3E}">
        <p14:creationId xmlns:p14="http://schemas.microsoft.com/office/powerpoint/2010/main" val="16365265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D57C30-5D73-1CCF-472D-D7AFCF9F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531" y="0"/>
            <a:ext cx="724693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20C410-F34C-DC54-DF3F-FCFF16345555}"/>
              </a:ext>
            </a:extLst>
          </p:cNvPr>
          <p:cNvSpPr txBox="1"/>
          <p:nvPr/>
        </p:nvSpPr>
        <p:spPr>
          <a:xfrm>
            <a:off x="8012865" y="195570"/>
            <a:ext cx="36959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51E5C7D-B540-88A2-4232-9221F38CEC11}"/>
              </a:ext>
            </a:extLst>
          </p:cNvPr>
          <p:cNvCxnSpPr>
            <a:cxnSpLocks/>
          </p:cNvCxnSpPr>
          <p:nvPr/>
        </p:nvCxnSpPr>
        <p:spPr>
          <a:xfrm flipH="1">
            <a:off x="5995662" y="4105508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4257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DF7B0-D5B9-C83D-8DE8-6D92A3F09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366726-35E1-3007-CFB2-417EEC68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98" y="0"/>
            <a:ext cx="448506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63F838-FC75-B496-4BF2-825C055D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228" y="0"/>
            <a:ext cx="3928762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13D8E4-CE2F-641C-8CFE-588C7E244E52}"/>
              </a:ext>
            </a:extLst>
          </p:cNvPr>
          <p:cNvSpPr txBox="1"/>
          <p:nvPr/>
        </p:nvSpPr>
        <p:spPr>
          <a:xfrm>
            <a:off x="3598149" y="174935"/>
            <a:ext cx="349659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MainActivity.java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BF5B671-B84C-B087-7717-B0DBD18A71B1}"/>
              </a:ext>
            </a:extLst>
          </p:cNvPr>
          <p:cNvCxnSpPr>
            <a:cxnSpLocks/>
          </p:cNvCxnSpPr>
          <p:nvPr/>
        </p:nvCxnSpPr>
        <p:spPr>
          <a:xfrm flipH="1">
            <a:off x="3326803" y="4395439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4730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1C28-2CBE-2E04-FB7E-C131EEEF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BF7C5F-3CED-89CB-A951-240959D8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0" y="0"/>
            <a:ext cx="4327634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40F9D9-2538-42DF-0062-B641B20C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671" y="0"/>
            <a:ext cx="4284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523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51688E-698C-4502-4CDE-E5ACA3CD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85" y="0"/>
            <a:ext cx="3508029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2A51A-F15F-8B8E-7315-25655CD4A660}"/>
              </a:ext>
            </a:extLst>
          </p:cNvPr>
          <p:cNvSpPr txBox="1"/>
          <p:nvPr/>
        </p:nvSpPr>
        <p:spPr>
          <a:xfrm>
            <a:off x="8171025" y="147527"/>
            <a:ext cx="335933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6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1DA734-8A66-4742-999B-34699A76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64" y="2452540"/>
            <a:ext cx="5091678" cy="381551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4D9E948-D8BD-4C1A-A098-AF603108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sz="4400" b="1" dirty="0"/>
              <a:t>10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0A60F7BE-CBDC-89DC-B9DB-EE7072C0D609}"/>
              </a:ext>
            </a:extLst>
          </p:cNvPr>
          <p:cNvCxnSpPr>
            <a:cxnSpLocks/>
          </p:cNvCxnSpPr>
          <p:nvPr/>
        </p:nvCxnSpPr>
        <p:spPr>
          <a:xfrm flipV="1">
            <a:off x="6858000" y="4762500"/>
            <a:ext cx="0" cy="5143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5203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D294B6-045F-4C35-9776-A8CD272F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93"/>
            <a:ext cx="12192000" cy="60069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4B69358-1246-44B3-86C7-5F4C810E185B}"/>
              </a:ext>
            </a:extLst>
          </p:cNvPr>
          <p:cNvSpPr txBox="1"/>
          <p:nvPr/>
        </p:nvSpPr>
        <p:spPr>
          <a:xfrm>
            <a:off x="858496" y="3922861"/>
            <a:ext cx="632335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DrawableDemo</a:t>
            </a:r>
            <a:r>
              <a:rPr lang="zh-CN" altLang="en-US" dirty="0"/>
              <a:t>（定义 </a:t>
            </a:r>
            <a:r>
              <a:rPr lang="en-US" altLang="zh-CN" dirty="0"/>
              <a:t>Drawable </a:t>
            </a:r>
            <a:r>
              <a:rPr lang="zh-CN" altLang="en-US" dirty="0"/>
              <a:t>属性）</a:t>
            </a:r>
          </a:p>
        </p:txBody>
      </p:sp>
    </p:spTree>
    <p:extLst>
      <p:ext uri="{BB962C8B-B14F-4D97-AF65-F5344CB8AC3E}">
        <p14:creationId xmlns:p14="http://schemas.microsoft.com/office/powerpoint/2010/main" val="23260861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31EB3D-0BD2-4B76-97EF-2D64E7B1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187"/>
            <a:ext cx="12192000" cy="5711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CBA951-DBA8-4CCA-AFFE-5930AD09FD37}"/>
              </a:ext>
            </a:extLst>
          </p:cNvPr>
          <p:cNvSpPr txBox="1"/>
          <p:nvPr/>
        </p:nvSpPr>
        <p:spPr>
          <a:xfrm>
            <a:off x="1131892" y="4130184"/>
            <a:ext cx="620870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DynamicGraphView</a:t>
            </a:r>
            <a:r>
              <a:rPr lang="zh-CN" altLang="en-US" dirty="0"/>
              <a:t>（动态图形绘制）</a:t>
            </a:r>
          </a:p>
        </p:txBody>
      </p:sp>
    </p:spTree>
    <p:extLst>
      <p:ext uri="{BB962C8B-B14F-4D97-AF65-F5344CB8AC3E}">
        <p14:creationId xmlns:p14="http://schemas.microsoft.com/office/powerpoint/2010/main" val="38331038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9B8C0D-C4FE-44C9-9C63-85668A2C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777"/>
            <a:ext cx="12192000" cy="56544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6A6734-E332-41DC-AD25-0D5C6BA77D07}"/>
              </a:ext>
            </a:extLst>
          </p:cNvPr>
          <p:cNvSpPr txBox="1"/>
          <p:nvPr/>
        </p:nvSpPr>
        <p:spPr>
          <a:xfrm>
            <a:off x="693278" y="3652482"/>
            <a:ext cx="472327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 err="1"/>
              <a:t>GraphicAnimation</a:t>
            </a:r>
            <a:r>
              <a:rPr lang="zh-CN" altLang="en-US" dirty="0"/>
              <a:t>（动画）</a:t>
            </a:r>
          </a:p>
        </p:txBody>
      </p:sp>
    </p:spTree>
    <p:extLst>
      <p:ext uri="{BB962C8B-B14F-4D97-AF65-F5344CB8AC3E}">
        <p14:creationId xmlns:p14="http://schemas.microsoft.com/office/powerpoint/2010/main" val="2430669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2AB4A6-F3A4-4F29-9C35-9B8B05CF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304"/>
            <a:ext cx="12192000" cy="57433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77851C-B12D-4409-B3CC-F2EC1100486D}"/>
              </a:ext>
            </a:extLst>
          </p:cNvPr>
          <p:cNvSpPr txBox="1"/>
          <p:nvPr/>
        </p:nvSpPr>
        <p:spPr>
          <a:xfrm>
            <a:off x="485396" y="3684213"/>
            <a:ext cx="641705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 err="1"/>
              <a:t>GraphicAnimationDrawable</a:t>
            </a:r>
            <a:r>
              <a:rPr lang="zh-CN" altLang="en-US" dirty="0"/>
              <a:t>（帧动画）</a:t>
            </a:r>
          </a:p>
        </p:txBody>
      </p:sp>
    </p:spTree>
    <p:extLst>
      <p:ext uri="{BB962C8B-B14F-4D97-AF65-F5344CB8AC3E}">
        <p14:creationId xmlns:p14="http://schemas.microsoft.com/office/powerpoint/2010/main" val="23332931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4D3371-C349-4873-A9A3-D41360B3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834"/>
            <a:ext cx="12192000" cy="57243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54698E-7B3D-4131-98FF-5FA0E771CDD2}"/>
              </a:ext>
            </a:extLst>
          </p:cNvPr>
          <p:cNvSpPr txBox="1"/>
          <p:nvPr/>
        </p:nvSpPr>
        <p:spPr>
          <a:xfrm>
            <a:off x="520024" y="3533534"/>
            <a:ext cx="465522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  <a:r>
              <a:rPr lang="en-US" altLang="zh-CN" dirty="0" err="1"/>
              <a:t>GraphicMatrix</a:t>
            </a:r>
            <a:r>
              <a:rPr lang="zh-CN" altLang="en-US" dirty="0"/>
              <a:t>（图像特效）</a:t>
            </a:r>
          </a:p>
        </p:txBody>
      </p:sp>
    </p:spTree>
    <p:extLst>
      <p:ext uri="{BB962C8B-B14F-4D97-AF65-F5344CB8AC3E}">
        <p14:creationId xmlns:p14="http://schemas.microsoft.com/office/powerpoint/2010/main" val="2040114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A48C99-4341-4FD7-AA8A-5D193CF21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657"/>
            <a:ext cx="12192000" cy="57306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720345-7427-4B84-81BC-980F36F7B9DB}"/>
              </a:ext>
            </a:extLst>
          </p:cNvPr>
          <p:cNvSpPr txBox="1"/>
          <p:nvPr/>
        </p:nvSpPr>
        <p:spPr>
          <a:xfrm>
            <a:off x="761868" y="3604490"/>
            <a:ext cx="467373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 err="1"/>
              <a:t>GraphicShader</a:t>
            </a:r>
            <a:r>
              <a:rPr lang="zh-CN" altLang="en-US" dirty="0"/>
              <a:t>（渲染图形）</a:t>
            </a:r>
          </a:p>
        </p:txBody>
      </p:sp>
    </p:spTree>
    <p:extLst>
      <p:ext uri="{BB962C8B-B14F-4D97-AF65-F5344CB8AC3E}">
        <p14:creationId xmlns:p14="http://schemas.microsoft.com/office/powerpoint/2010/main" val="412725973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D419F3-6049-43FC-B4F0-EE06A468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187"/>
            <a:ext cx="12192000" cy="5711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58CB9C-A768-4176-BE47-617850B63204}"/>
              </a:ext>
            </a:extLst>
          </p:cNvPr>
          <p:cNvSpPr txBox="1"/>
          <p:nvPr/>
        </p:nvSpPr>
        <p:spPr>
          <a:xfrm>
            <a:off x="674029" y="3664845"/>
            <a:ext cx="520607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  <a:r>
              <a:rPr lang="en-US" altLang="zh-CN" dirty="0" err="1"/>
              <a:t>MyViewDemo</a:t>
            </a:r>
            <a:r>
              <a:rPr lang="zh-CN" altLang="en-US" dirty="0"/>
              <a:t>（绘制几何图形）</a:t>
            </a:r>
          </a:p>
        </p:txBody>
      </p:sp>
    </p:spTree>
    <p:extLst>
      <p:ext uri="{BB962C8B-B14F-4D97-AF65-F5344CB8AC3E}">
        <p14:creationId xmlns:p14="http://schemas.microsoft.com/office/powerpoint/2010/main" val="22013171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BD9D81-61B1-49D7-8153-E16077E1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40"/>
            <a:ext cx="12192000" cy="56989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C5F9AB-9E29-45C7-B526-2598F2FAF9C6}"/>
              </a:ext>
            </a:extLst>
          </p:cNvPr>
          <p:cNvSpPr txBox="1"/>
          <p:nvPr/>
        </p:nvSpPr>
        <p:spPr>
          <a:xfrm>
            <a:off x="524718" y="3616915"/>
            <a:ext cx="684763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  <a:r>
              <a:rPr lang="en-US" altLang="zh-CN" dirty="0" err="1"/>
              <a:t>PropertyAnimationDemo</a:t>
            </a:r>
            <a:r>
              <a:rPr lang="zh-CN" altLang="en-US" dirty="0"/>
              <a:t>（</a:t>
            </a:r>
            <a:r>
              <a:rPr lang="en-US" altLang="zh-CN" dirty="0"/>
              <a:t>Property </a:t>
            </a:r>
            <a:r>
              <a:rPr lang="zh-CN" altLang="en-US" dirty="0"/>
              <a:t>动画）</a:t>
            </a:r>
          </a:p>
        </p:txBody>
      </p:sp>
    </p:spTree>
    <p:extLst>
      <p:ext uri="{BB962C8B-B14F-4D97-AF65-F5344CB8AC3E}">
        <p14:creationId xmlns:p14="http://schemas.microsoft.com/office/powerpoint/2010/main" val="5455686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96EB5A-05DA-4C77-8583-8F885C7C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40"/>
            <a:ext cx="12192000" cy="56989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B4562D-70F4-4185-846C-E500563F64D4}"/>
              </a:ext>
            </a:extLst>
          </p:cNvPr>
          <p:cNvSpPr txBox="1"/>
          <p:nvPr/>
        </p:nvSpPr>
        <p:spPr>
          <a:xfrm>
            <a:off x="556970" y="3637456"/>
            <a:ext cx="656138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  <a:r>
              <a:rPr lang="en-US" altLang="zh-CN" dirty="0" err="1"/>
              <a:t>PropertyAnimatorSetDemo</a:t>
            </a:r>
            <a:r>
              <a:rPr lang="zh-CN" altLang="en-US" dirty="0"/>
              <a:t>（组合动画）</a:t>
            </a:r>
          </a:p>
        </p:txBody>
      </p:sp>
    </p:spTree>
    <p:extLst>
      <p:ext uri="{BB962C8B-B14F-4D97-AF65-F5344CB8AC3E}">
        <p14:creationId xmlns:p14="http://schemas.microsoft.com/office/powerpoint/2010/main" val="5234043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E64E1B-45E2-4DD0-8D7E-D8F13317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79"/>
            <a:ext cx="12192000" cy="59783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85285F-9CD3-469E-B4CD-4869350A5DAA}"/>
              </a:ext>
            </a:extLst>
          </p:cNvPr>
          <p:cNvSpPr txBox="1"/>
          <p:nvPr/>
        </p:nvSpPr>
        <p:spPr>
          <a:xfrm>
            <a:off x="349405" y="3198166"/>
            <a:ext cx="593074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11</a:t>
            </a:r>
            <a:r>
              <a:rPr lang="zh-CN" altLang="en-US" dirty="0"/>
              <a:t>）</a:t>
            </a:r>
            <a:r>
              <a:rPr lang="en-US" altLang="zh-CN" dirty="0" err="1"/>
              <a:t>PropertyAnimatorView</a:t>
            </a:r>
            <a:r>
              <a:rPr lang="zh-CN" altLang="en-US" dirty="0"/>
              <a:t>（属性动画）</a:t>
            </a:r>
          </a:p>
        </p:txBody>
      </p:sp>
    </p:spTree>
    <p:extLst>
      <p:ext uri="{BB962C8B-B14F-4D97-AF65-F5344CB8AC3E}">
        <p14:creationId xmlns:p14="http://schemas.microsoft.com/office/powerpoint/2010/main" val="3008520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E64154-B758-4357-B0D7-CEFC1EF0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41" y="2199044"/>
            <a:ext cx="5539921" cy="417082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BE0883B-8C01-437F-8EBF-55E48ECB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sz="4400" b="1" dirty="0"/>
              <a:t>11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299773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A836D1-8FF7-45F5-839B-00A96AD7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187"/>
            <a:ext cx="12192000" cy="5711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37950C-D3FB-446B-8A1F-DA824F808900}"/>
              </a:ext>
            </a:extLst>
          </p:cNvPr>
          <p:cNvSpPr txBox="1"/>
          <p:nvPr/>
        </p:nvSpPr>
        <p:spPr>
          <a:xfrm>
            <a:off x="519565" y="3004478"/>
            <a:ext cx="8541885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12</a:t>
            </a:r>
            <a:r>
              <a:rPr lang="zh-CN" altLang="en-US" dirty="0"/>
              <a:t>）</a:t>
            </a:r>
            <a:r>
              <a:rPr lang="en-US" altLang="zh-CN" dirty="0" err="1"/>
              <a:t>PropertyAnimatorXMLDemo</a:t>
            </a:r>
            <a:r>
              <a:rPr lang="zh-CN" altLang="en-US" dirty="0"/>
              <a:t>（使用</a:t>
            </a:r>
            <a:r>
              <a:rPr lang="en-US" altLang="zh-CN" dirty="0"/>
              <a:t>XML</a:t>
            </a:r>
            <a:r>
              <a:rPr lang="zh-CN" altLang="en-US" dirty="0"/>
              <a:t>完成属性动画）</a:t>
            </a:r>
          </a:p>
        </p:txBody>
      </p:sp>
    </p:spTree>
    <p:extLst>
      <p:ext uri="{BB962C8B-B14F-4D97-AF65-F5344CB8AC3E}">
        <p14:creationId xmlns:p14="http://schemas.microsoft.com/office/powerpoint/2010/main" val="30427262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39435F-7B93-4AC6-8B08-4D2C280C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168"/>
            <a:ext cx="12192000" cy="573666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48A8FC-6689-440C-BAC0-C053617BDADA}"/>
              </a:ext>
            </a:extLst>
          </p:cNvPr>
          <p:cNvSpPr txBox="1"/>
          <p:nvPr/>
        </p:nvSpPr>
        <p:spPr>
          <a:xfrm>
            <a:off x="736916" y="3605621"/>
            <a:ext cx="562578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13</a:t>
            </a:r>
            <a:r>
              <a:rPr lang="zh-CN" altLang="en-US" dirty="0"/>
              <a:t>）</a:t>
            </a:r>
            <a:r>
              <a:rPr lang="en-US" altLang="zh-CN" dirty="0" err="1"/>
              <a:t>WallpaperChangerDemo</a:t>
            </a:r>
            <a:r>
              <a:rPr lang="zh-CN" altLang="en-US" dirty="0"/>
              <a:t>（位图）</a:t>
            </a:r>
          </a:p>
        </p:txBody>
      </p:sp>
    </p:spTree>
    <p:extLst>
      <p:ext uri="{BB962C8B-B14F-4D97-AF65-F5344CB8AC3E}">
        <p14:creationId xmlns:p14="http://schemas.microsoft.com/office/powerpoint/2010/main" val="3771361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30E7-F352-18A1-2F82-B8DEA4FA6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31B2C-B419-B28D-94CE-86842BA8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10</a:t>
            </a:r>
            <a:r>
              <a:rPr lang="zh-CN" altLang="en-US" b="1" dirty="0"/>
              <a:t>、网络通信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FEFBA1-2530-9F26-9918-A19C0123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57933"/>
            <a:ext cx="3217418" cy="15568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F9596F-1138-45A3-BF02-BD5DA19F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999" y="2259218"/>
            <a:ext cx="3596952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918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8A139-150C-9A52-A0B2-1476B5FB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67F13-6120-1DD6-33B9-5D745691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319DAD-6D69-36CB-A126-6CF36CEC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84"/>
            <a:ext cx="12192000" cy="57550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5717AFA-E667-7D6F-DBDA-69E3C93CB1CB}"/>
              </a:ext>
            </a:extLst>
          </p:cNvPr>
          <p:cNvSpPr txBox="1"/>
          <p:nvPr/>
        </p:nvSpPr>
        <p:spPr>
          <a:xfrm>
            <a:off x="555858" y="3198166"/>
            <a:ext cx="410504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HttpTest</a:t>
            </a:r>
            <a:r>
              <a:rPr lang="zh-CN" altLang="en-US" dirty="0"/>
              <a:t>（</a:t>
            </a:r>
            <a:r>
              <a:rPr lang="en-US" altLang="zh-CN" dirty="0"/>
              <a:t>HTTP</a:t>
            </a:r>
            <a:r>
              <a:rPr lang="zh-CN" altLang="en-US" dirty="0"/>
              <a:t>测试）</a:t>
            </a:r>
          </a:p>
        </p:txBody>
      </p:sp>
    </p:spTree>
    <p:extLst>
      <p:ext uri="{BB962C8B-B14F-4D97-AF65-F5344CB8AC3E}">
        <p14:creationId xmlns:p14="http://schemas.microsoft.com/office/powerpoint/2010/main" val="18009840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3727E3-D676-CBA2-ECDA-D2427F42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86" y="0"/>
            <a:ext cx="7302301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CC5544-854A-F50B-980B-9186D3A6049F}"/>
              </a:ext>
            </a:extLst>
          </p:cNvPr>
          <p:cNvSpPr txBox="1"/>
          <p:nvPr/>
        </p:nvSpPr>
        <p:spPr>
          <a:xfrm>
            <a:off x="8012865" y="195570"/>
            <a:ext cx="36959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F597A45-36DB-C7CA-5057-3BDE4B934CC4}"/>
              </a:ext>
            </a:extLst>
          </p:cNvPr>
          <p:cNvCxnSpPr>
            <a:cxnSpLocks/>
          </p:cNvCxnSpPr>
          <p:nvPr/>
        </p:nvCxnSpPr>
        <p:spPr>
          <a:xfrm flipH="1">
            <a:off x="5118433" y="4388006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3300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254F0-8CAB-C907-4A25-C7F0E55F7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159430-BEA2-5EDE-43EA-8CD40676F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3" y="0"/>
            <a:ext cx="550669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E78A14-FF67-1326-D6FD-27485AB9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842" y="0"/>
            <a:ext cx="3386315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7AD5F6-26BA-1896-9B0B-37DD8424EF27}"/>
              </a:ext>
            </a:extLst>
          </p:cNvPr>
          <p:cNvSpPr txBox="1"/>
          <p:nvPr/>
        </p:nvSpPr>
        <p:spPr>
          <a:xfrm>
            <a:off x="3598149" y="174935"/>
            <a:ext cx="349659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MainActivity.java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62B32B5-B3F9-E3BA-B7B3-4FBB1A4D6609}"/>
              </a:ext>
            </a:extLst>
          </p:cNvPr>
          <p:cNvCxnSpPr>
            <a:cxnSpLocks/>
          </p:cNvCxnSpPr>
          <p:nvPr/>
        </p:nvCxnSpPr>
        <p:spPr>
          <a:xfrm flipH="1">
            <a:off x="10812989" y="708103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130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C72-7C57-C3CA-080C-D7929611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33B164-BE75-077D-BEB5-E0D99093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23" y="0"/>
            <a:ext cx="492752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00651D-3B40-B069-D597-2D228E438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36" y="0"/>
            <a:ext cx="4216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800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FCD80-1C17-F495-A8E8-DDB17A06E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4FF410-FD17-C7C2-A5E2-AD66E81D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27" y="0"/>
            <a:ext cx="509154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B5922F-BCC7-6CBA-4978-4C8BDF476F92}"/>
              </a:ext>
            </a:extLst>
          </p:cNvPr>
          <p:cNvSpPr txBox="1"/>
          <p:nvPr/>
        </p:nvSpPr>
        <p:spPr>
          <a:xfrm>
            <a:off x="8171025" y="147527"/>
            <a:ext cx="335933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6206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017F-D750-0942-0BC3-02716ED73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D075C-6A40-DD4D-D59B-90E8ADABA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951530-AC2A-2BED-8FA3-80E859E74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600"/>
            <a:ext cx="12192000" cy="56607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3EA50D-707E-521D-130C-0A2ED8BF7188}"/>
              </a:ext>
            </a:extLst>
          </p:cNvPr>
          <p:cNvSpPr txBox="1"/>
          <p:nvPr/>
        </p:nvSpPr>
        <p:spPr>
          <a:xfrm>
            <a:off x="555858" y="3198166"/>
            <a:ext cx="474639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SocketDemo</a:t>
            </a:r>
            <a:r>
              <a:rPr lang="zh-CN" altLang="en-US" dirty="0"/>
              <a:t>（</a:t>
            </a:r>
            <a:r>
              <a:rPr lang="en-US" altLang="zh-CN" dirty="0"/>
              <a:t>Socket</a:t>
            </a:r>
            <a:r>
              <a:rPr lang="zh-CN" altLang="en-US" dirty="0"/>
              <a:t>通信）</a:t>
            </a:r>
          </a:p>
        </p:txBody>
      </p:sp>
    </p:spTree>
    <p:extLst>
      <p:ext uri="{BB962C8B-B14F-4D97-AF65-F5344CB8AC3E}">
        <p14:creationId xmlns:p14="http://schemas.microsoft.com/office/powerpoint/2010/main" val="143741859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571DC-612E-AD55-8B7A-98281CE2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3D5EA-E464-E236-98A8-80306331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11</a:t>
            </a:r>
            <a:r>
              <a:rPr lang="zh-CN" altLang="en-US" b="1" dirty="0"/>
              <a:t>、</a:t>
            </a:r>
            <a:r>
              <a:rPr lang="en-US" altLang="zh-CN" b="1" dirty="0"/>
              <a:t>Android</a:t>
            </a:r>
            <a:r>
              <a:rPr lang="zh-CN" altLang="en-US" b="1" dirty="0"/>
              <a:t>应用项目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02CE99-6F15-4C7B-CBAB-3A94E57B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908" y="2521104"/>
            <a:ext cx="3166044" cy="25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F3C9BD-A714-4227-8A39-57C3EC93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417" y="2231472"/>
            <a:ext cx="5413022" cy="412751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3EF7803-5301-4667-AED3-38CE9FA5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sz="4400" b="1" dirty="0"/>
              <a:t>12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B308ABD-FC60-D444-F63F-AA6B47F783C7}"/>
              </a:ext>
            </a:extLst>
          </p:cNvPr>
          <p:cNvCxnSpPr>
            <a:cxnSpLocks/>
          </p:cNvCxnSpPr>
          <p:nvPr/>
        </p:nvCxnSpPr>
        <p:spPr>
          <a:xfrm>
            <a:off x="3130550" y="3759200"/>
            <a:ext cx="5778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8316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19262-CD93-2459-BACF-8A40794C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92982-F475-DB61-949B-6F96A472E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91B28-5593-44E0-96DD-7A0DD84B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40"/>
            <a:ext cx="12192000" cy="56989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30CCE7-76CF-F46B-57FB-C16FFE822202}"/>
              </a:ext>
            </a:extLst>
          </p:cNvPr>
          <p:cNvSpPr txBox="1"/>
          <p:nvPr/>
        </p:nvSpPr>
        <p:spPr>
          <a:xfrm>
            <a:off x="555858" y="3198166"/>
            <a:ext cx="444794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LinkGame</a:t>
            </a:r>
            <a:r>
              <a:rPr lang="zh-CN" altLang="en-US" dirty="0"/>
              <a:t>（连连看游戏）</a:t>
            </a:r>
          </a:p>
        </p:txBody>
      </p:sp>
    </p:spTree>
    <p:extLst>
      <p:ext uri="{BB962C8B-B14F-4D97-AF65-F5344CB8AC3E}">
        <p14:creationId xmlns:p14="http://schemas.microsoft.com/office/powerpoint/2010/main" val="7606116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54EC56-AACB-1437-C469-8E089564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63" y="0"/>
            <a:ext cx="7267073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A990E6-C58D-D3DF-778E-A04CC8F21C8C}"/>
              </a:ext>
            </a:extLst>
          </p:cNvPr>
          <p:cNvSpPr txBox="1"/>
          <p:nvPr/>
        </p:nvSpPr>
        <p:spPr>
          <a:xfrm>
            <a:off x="8012865" y="195570"/>
            <a:ext cx="36959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C2DE229-876D-98F8-9834-987D987E381C}"/>
              </a:ext>
            </a:extLst>
          </p:cNvPr>
          <p:cNvCxnSpPr>
            <a:cxnSpLocks/>
          </p:cNvCxnSpPr>
          <p:nvPr/>
        </p:nvCxnSpPr>
        <p:spPr>
          <a:xfrm flipH="1">
            <a:off x="5824654" y="4127811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8326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38E74-7512-B754-7CA8-258E82E3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A9A8A3-6EEE-7E1E-BFB4-8617C500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9" y="0"/>
            <a:ext cx="405784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145E33-E01F-952D-8892-445CF3389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42" y="0"/>
            <a:ext cx="4986296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0DBABC-42BC-4EDE-6C23-8EFDABEC04DC}"/>
              </a:ext>
            </a:extLst>
          </p:cNvPr>
          <p:cNvSpPr txBox="1"/>
          <p:nvPr/>
        </p:nvSpPr>
        <p:spPr>
          <a:xfrm>
            <a:off x="2698619" y="412828"/>
            <a:ext cx="319666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LinkGame.java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110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08474-2984-F35C-0129-3C239359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AB987F-FEC8-2033-0960-7CB6E08B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46" y="0"/>
            <a:ext cx="8290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765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F2771-1D74-6824-1788-B87E40C51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F35930-F404-AE84-D259-E3645F2F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6" y="0"/>
            <a:ext cx="7191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6600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F53-9AF9-2204-2F81-29918AAC6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BAD6CF-2F09-A5A1-687B-B791889A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871"/>
            <a:ext cx="12192000" cy="60182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E8CE3A-3388-C3D4-A559-2D1005704198}"/>
              </a:ext>
            </a:extLst>
          </p:cNvPr>
          <p:cNvSpPr txBox="1"/>
          <p:nvPr/>
        </p:nvSpPr>
        <p:spPr>
          <a:xfrm>
            <a:off x="8171025" y="415155"/>
            <a:ext cx="335933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265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6A9A7-3FDB-0C14-FAEE-5A07731C6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5E6B68-57DA-7399-2AB6-2BBC8107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1909550"/>
            <a:ext cx="8716591" cy="30388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29DB27E-08B0-5081-1F8B-DCDA78FEDAF3}"/>
              </a:ext>
            </a:extLst>
          </p:cNvPr>
          <p:cNvSpPr txBox="1"/>
          <p:nvPr/>
        </p:nvSpPr>
        <p:spPr>
          <a:xfrm>
            <a:off x="7769581" y="1626922"/>
            <a:ext cx="299506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6088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D3F-6EC6-85AA-6056-C1869C58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54ED3-6D7E-C892-E070-7E887663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E26A24-3160-1E64-2A5B-665BDAFE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84"/>
            <a:ext cx="12192000" cy="57550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01FBC7-B2BB-3652-CE13-CBA3E64EB6CA}"/>
              </a:ext>
            </a:extLst>
          </p:cNvPr>
          <p:cNvSpPr txBox="1"/>
          <p:nvPr/>
        </p:nvSpPr>
        <p:spPr>
          <a:xfrm>
            <a:off x="555858" y="3198166"/>
            <a:ext cx="458129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MemCardDemo</a:t>
            </a:r>
            <a:r>
              <a:rPr lang="zh-CN" altLang="en-US" dirty="0"/>
              <a:t>（记忆卡）</a:t>
            </a:r>
          </a:p>
        </p:txBody>
      </p:sp>
    </p:spTree>
    <p:extLst>
      <p:ext uri="{BB962C8B-B14F-4D97-AF65-F5344CB8AC3E}">
        <p14:creationId xmlns:p14="http://schemas.microsoft.com/office/powerpoint/2010/main" val="6067731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9BA5-9F0F-49B4-3CFB-A1019027D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8104E-91CA-5D64-5B97-452227670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70E8CF-1C58-ECA6-0411-D5F5577C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716"/>
            <a:ext cx="12192000" cy="57205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C43064-5159-6CE3-673C-59EF94BE70E5}"/>
              </a:ext>
            </a:extLst>
          </p:cNvPr>
          <p:cNvSpPr txBox="1"/>
          <p:nvPr/>
        </p:nvSpPr>
        <p:spPr>
          <a:xfrm>
            <a:off x="555858" y="3198166"/>
            <a:ext cx="364784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NoteApp</a:t>
            </a:r>
            <a:r>
              <a:rPr lang="zh-CN" altLang="en-US" dirty="0"/>
              <a:t>（记事本）</a:t>
            </a:r>
          </a:p>
        </p:txBody>
      </p:sp>
    </p:spTree>
    <p:extLst>
      <p:ext uri="{BB962C8B-B14F-4D97-AF65-F5344CB8AC3E}">
        <p14:creationId xmlns:p14="http://schemas.microsoft.com/office/powerpoint/2010/main" val="3373301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82CA-FEFA-090F-EFED-891E59C83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35405-1098-76E0-0A8D-19397E037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BABD73-7BD9-5952-F679-03FC358F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848"/>
            <a:ext cx="12192000" cy="57303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5F75D0-C1D1-2D91-64A3-5E7D604A48FC}"/>
              </a:ext>
            </a:extLst>
          </p:cNvPr>
          <p:cNvSpPr txBox="1"/>
          <p:nvPr/>
        </p:nvSpPr>
        <p:spPr>
          <a:xfrm>
            <a:off x="555858" y="3198166"/>
            <a:ext cx="554014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PushBoxDemoV2</a:t>
            </a:r>
            <a:r>
              <a:rPr lang="zh-CN" altLang="en-US" dirty="0"/>
              <a:t>（推箱子游戏）</a:t>
            </a:r>
          </a:p>
        </p:txBody>
      </p:sp>
    </p:spTree>
    <p:extLst>
      <p:ext uri="{BB962C8B-B14F-4D97-AF65-F5344CB8AC3E}">
        <p14:creationId xmlns:p14="http://schemas.microsoft.com/office/powerpoint/2010/main" val="391889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6B7FE8-F16E-4FB2-B757-522E0739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08" y="2015543"/>
            <a:ext cx="5929440" cy="447733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CF4F78C-11A0-4A66-9030-1B38AD8D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sz="4400" b="1" dirty="0"/>
              <a:t>13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211191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2ED5C-784F-12E8-6E9A-0011EAC0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E7458-7EF5-6989-A5CF-62C789CCB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7AA756-0A01-33A7-F4BE-57F328DB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834"/>
            <a:ext cx="12192000" cy="57243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76EA96-EC11-E3FA-542A-53EBFA918424}"/>
              </a:ext>
            </a:extLst>
          </p:cNvPr>
          <p:cNvSpPr txBox="1"/>
          <p:nvPr/>
        </p:nvSpPr>
        <p:spPr>
          <a:xfrm>
            <a:off x="555858" y="3198166"/>
            <a:ext cx="393994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/>
              <a:t>Weather</a:t>
            </a:r>
            <a:r>
              <a:rPr lang="zh-CN" altLang="en-US" dirty="0"/>
              <a:t>（天气预报）</a:t>
            </a:r>
          </a:p>
        </p:txBody>
      </p:sp>
    </p:spTree>
    <p:extLst>
      <p:ext uri="{BB962C8B-B14F-4D97-AF65-F5344CB8AC3E}">
        <p14:creationId xmlns:p14="http://schemas.microsoft.com/office/powerpoint/2010/main" val="24612503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B1A0E-93F2-8EA5-9433-B4A80B1C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运行不成功的处理方法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B4BCE-47B4-8FC0-ABB5-EA68FF09C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运行程序时，如果模拟器一直处于“</a:t>
            </a:r>
            <a:r>
              <a:rPr lang="en-US" altLang="zh-CN" sz="2400" b="1" dirty="0"/>
              <a:t>waiting for target device to come online</a:t>
            </a:r>
            <a:r>
              <a:rPr lang="zh-CN" altLang="en-US" sz="2400" b="1" dirty="0"/>
              <a:t>”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请删除“模拟器”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再添加“模拟器”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然后重新运行程序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F357E6-7384-422D-9777-631C9362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61" y="2883001"/>
            <a:ext cx="4261035" cy="3684214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4A7FC71-D929-3DE2-CF0E-6616F80EFDE8}"/>
              </a:ext>
            </a:extLst>
          </p:cNvPr>
          <p:cNvCxnSpPr/>
          <p:nvPr/>
        </p:nvCxnSpPr>
        <p:spPr>
          <a:xfrm flipH="1">
            <a:off x="9307556" y="6371061"/>
            <a:ext cx="47578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E913688-D51D-F4A4-FAB7-8E2BFD66C1C8}"/>
              </a:ext>
            </a:extLst>
          </p:cNvPr>
          <p:cNvSpPr txBox="1"/>
          <p:nvPr/>
        </p:nvSpPr>
        <p:spPr>
          <a:xfrm>
            <a:off x="10147300" y="6155293"/>
            <a:ext cx="154940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/>
              <a:t>删除“模拟器”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61250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E791FB-BDA7-28B0-B699-32AC5E86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9" y="1540786"/>
            <a:ext cx="8849896" cy="44416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AE184D2-3245-C0C0-FF82-FE834F22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添加“模拟器”（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0736874-58CF-51FA-A524-0F8EBD4F91D7}"/>
              </a:ext>
            </a:extLst>
          </p:cNvPr>
          <p:cNvCxnSpPr>
            <a:cxnSpLocks/>
          </p:cNvCxnSpPr>
          <p:nvPr/>
        </p:nvCxnSpPr>
        <p:spPr>
          <a:xfrm>
            <a:off x="8800217" y="1491750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365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CF73-FD78-E98A-54AD-2C63DAF3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9A6A46C-E17E-FE74-8222-96C9F8DF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添加“模拟器”（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8966A39-7A22-7A14-70A8-1535B5F8980E}"/>
              </a:ext>
            </a:extLst>
          </p:cNvPr>
          <p:cNvCxnSpPr>
            <a:cxnSpLocks/>
          </p:cNvCxnSpPr>
          <p:nvPr/>
        </p:nvCxnSpPr>
        <p:spPr>
          <a:xfrm>
            <a:off x="3127780" y="2177109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D8FF49B0-85AF-D772-006B-903FAF7C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64" y="1857441"/>
            <a:ext cx="6858686" cy="3721034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FA98B43-D4D0-3A7A-BB7A-6C1D98D15741}"/>
              </a:ext>
            </a:extLst>
          </p:cNvPr>
          <p:cNvCxnSpPr>
            <a:cxnSpLocks/>
          </p:cNvCxnSpPr>
          <p:nvPr/>
        </p:nvCxnSpPr>
        <p:spPr>
          <a:xfrm>
            <a:off x="3340302" y="2514600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F3D2CFC-4510-47E3-0BCF-388E1DCBA1A8}"/>
              </a:ext>
            </a:extLst>
          </p:cNvPr>
          <p:cNvCxnSpPr>
            <a:cxnSpLocks/>
          </p:cNvCxnSpPr>
          <p:nvPr/>
        </p:nvCxnSpPr>
        <p:spPr>
          <a:xfrm flipV="1">
            <a:off x="3839488" y="3518098"/>
            <a:ext cx="0" cy="359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372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6ED2F-5A77-C12D-D980-528BE5D02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291BF8-2AE3-9723-09A2-77A233E6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256" y="1564932"/>
            <a:ext cx="6690121" cy="4393578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86C3671-79B4-6896-E7BE-4991800ED59E}"/>
              </a:ext>
            </a:extLst>
          </p:cNvPr>
          <p:cNvCxnSpPr>
            <a:cxnSpLocks/>
          </p:cNvCxnSpPr>
          <p:nvPr/>
        </p:nvCxnSpPr>
        <p:spPr>
          <a:xfrm>
            <a:off x="3341678" y="2957391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AE08327-EC3E-F5CB-797F-EC144DFADF40}"/>
              </a:ext>
            </a:extLst>
          </p:cNvPr>
          <p:cNvCxnSpPr>
            <a:cxnSpLocks/>
          </p:cNvCxnSpPr>
          <p:nvPr/>
        </p:nvCxnSpPr>
        <p:spPr>
          <a:xfrm>
            <a:off x="4078107" y="3156328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5FE76E1-408A-7662-133F-797EB86CE72F}"/>
              </a:ext>
            </a:extLst>
          </p:cNvPr>
          <p:cNvCxnSpPr>
            <a:cxnSpLocks/>
          </p:cNvCxnSpPr>
          <p:nvPr/>
        </p:nvCxnSpPr>
        <p:spPr>
          <a:xfrm>
            <a:off x="8134607" y="5271007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C779F5CD-ACB6-4A57-B056-34DED841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添加“模拟器”（</a:t>
            </a:r>
            <a:r>
              <a:rPr lang="en-US" altLang="zh-CN" b="1" dirty="0"/>
              <a:t>3</a:t>
            </a:r>
            <a:r>
              <a:rPr lang="zh-CN" altLang="en-US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8924186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88353-28E7-2C47-F031-CE1D7C6B9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9E7EE7-934B-E9A9-8CF2-70DC6513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71" y="1780652"/>
            <a:ext cx="8375024" cy="486255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099487A-F0A7-BABE-3A0C-978BE79E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添加“模拟器”（</a:t>
            </a:r>
            <a:r>
              <a:rPr lang="en-US" altLang="zh-CN" b="1" dirty="0"/>
              <a:t>4</a:t>
            </a:r>
            <a:r>
              <a:rPr lang="zh-CN" altLang="en-US" b="1" dirty="0"/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391EA38-37FA-DCF2-785B-E0F1D75BFAA2}"/>
              </a:ext>
            </a:extLst>
          </p:cNvPr>
          <p:cNvCxnSpPr>
            <a:cxnSpLocks/>
          </p:cNvCxnSpPr>
          <p:nvPr/>
        </p:nvCxnSpPr>
        <p:spPr>
          <a:xfrm>
            <a:off x="2948787" y="3154410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B289F7A-4D03-E74E-D790-B85F55A4F16D}"/>
              </a:ext>
            </a:extLst>
          </p:cNvPr>
          <p:cNvCxnSpPr>
            <a:cxnSpLocks/>
          </p:cNvCxnSpPr>
          <p:nvPr/>
        </p:nvCxnSpPr>
        <p:spPr>
          <a:xfrm>
            <a:off x="1350121" y="4834900"/>
            <a:ext cx="4756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1064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4475-D5B5-A3AD-2062-897288E9C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8F7F6F5-4F09-57FF-DC33-2330E897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添加“模拟器”（</a:t>
            </a:r>
            <a:r>
              <a:rPr lang="en-US" altLang="zh-CN" b="1" dirty="0"/>
              <a:t>5</a:t>
            </a:r>
            <a:r>
              <a:rPr lang="zh-CN" altLang="en-US" b="1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6C1610-D521-A638-7120-5C639B5E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12" y="1690688"/>
            <a:ext cx="8535245" cy="4904072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3F7583F-B938-546C-F397-9FA769BA910F}"/>
              </a:ext>
            </a:extLst>
          </p:cNvPr>
          <p:cNvCxnSpPr>
            <a:cxnSpLocks/>
          </p:cNvCxnSpPr>
          <p:nvPr/>
        </p:nvCxnSpPr>
        <p:spPr>
          <a:xfrm>
            <a:off x="9638022" y="5866925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018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AC00E-5A07-9DD8-3947-F56768110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1B7B06-B5D5-1319-9947-1399EA05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34974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添加“模拟器”（</a:t>
            </a:r>
            <a:r>
              <a:rPr lang="en-US" altLang="zh-CN" b="1" dirty="0"/>
              <a:t>6</a:t>
            </a:r>
            <a:r>
              <a:rPr lang="zh-CN" altLang="en-US" b="1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30D03A-EB3E-1AC9-94C4-A19EB17F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84" y="2239275"/>
            <a:ext cx="8596791" cy="4448470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B455DC1-623F-899A-9FB0-4FA4634D18BA}"/>
              </a:ext>
            </a:extLst>
          </p:cNvPr>
          <p:cNvCxnSpPr>
            <a:cxnSpLocks/>
          </p:cNvCxnSpPr>
          <p:nvPr/>
        </p:nvCxnSpPr>
        <p:spPr>
          <a:xfrm flipV="1">
            <a:off x="6012056" y="3761490"/>
            <a:ext cx="0" cy="416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D3BE7FC-DC09-2C7F-52B3-7A9784B696B0}"/>
              </a:ext>
            </a:extLst>
          </p:cNvPr>
          <p:cNvSpPr txBox="1"/>
          <p:nvPr/>
        </p:nvSpPr>
        <p:spPr>
          <a:xfrm>
            <a:off x="4927600" y="4317460"/>
            <a:ext cx="217805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/>
              <a:t>添加后的 “模拟器”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78883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A1DE2-6090-E0B4-F962-18C778BE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025BE-E2A4-A8D7-3B45-378AA6B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、请在自己的电脑上</a:t>
            </a:r>
            <a:r>
              <a:rPr lang="zh-CN" altLang="en-US" sz="24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安装</a:t>
            </a:r>
            <a:r>
              <a:rPr lang="en-US" altLang="zh-CN" sz="24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Android Studio</a:t>
            </a:r>
            <a:r>
              <a:rPr lang="zh-CN" altLang="en-US" sz="24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sz="2400" b="1" dirty="0"/>
              <a:t>创建并在模拟器上运行</a:t>
            </a:r>
            <a:r>
              <a:rPr lang="en-US" altLang="zh-CN" sz="2400" b="1" dirty="0"/>
              <a:t>Android</a:t>
            </a:r>
            <a:r>
              <a:rPr lang="zh-CN" altLang="en-US" sz="2400" b="1" dirty="0"/>
              <a:t>工程（</a:t>
            </a:r>
            <a:r>
              <a:rPr lang="en-US" altLang="zh-CN" sz="2400" b="1" dirty="0">
                <a:solidFill>
                  <a:srgbClr val="C00000"/>
                </a:solidFill>
              </a:rPr>
              <a:t>HelloWorld</a:t>
            </a:r>
            <a:r>
              <a:rPr lang="zh-CN" altLang="en-US" sz="2400" b="1" dirty="0"/>
              <a:t>）。</a:t>
            </a:r>
          </a:p>
          <a:p>
            <a:endParaRPr lang="zh-CN" altLang="en-US" sz="2400" b="1" dirty="0"/>
          </a:p>
          <a:p>
            <a:r>
              <a:rPr lang="en-US" altLang="zh-CN" sz="2400" b="1" dirty="0"/>
              <a:t>2</a:t>
            </a:r>
            <a:r>
              <a:rPr lang="zh-CN" altLang="en-US" sz="2400" b="1" dirty="0"/>
              <a:t>、请在自己的电脑上</a:t>
            </a:r>
            <a:r>
              <a:rPr lang="zh-CN" altLang="en-US" sz="2400" b="1" dirty="0">
                <a:solidFill>
                  <a:srgbClr val="C00000"/>
                </a:solidFill>
              </a:rPr>
              <a:t>运行</a:t>
            </a:r>
            <a:r>
              <a:rPr lang="en-US" altLang="zh-CN" sz="2400" b="1" dirty="0"/>
              <a:t>Android</a:t>
            </a:r>
            <a:r>
              <a:rPr lang="zh-CN" altLang="en-US" sz="2400" b="1" dirty="0"/>
              <a:t>程序样例（共</a:t>
            </a:r>
            <a:r>
              <a:rPr lang="en-US" altLang="zh-CN" sz="2400" b="1" dirty="0"/>
              <a:t>11</a:t>
            </a:r>
            <a:r>
              <a:rPr lang="zh-CN" altLang="en-US" sz="2400" b="1" dirty="0"/>
              <a:t>类、</a:t>
            </a:r>
            <a:r>
              <a:rPr lang="en-US" altLang="zh-CN" sz="2400" b="1" dirty="0"/>
              <a:t>53</a:t>
            </a:r>
            <a:r>
              <a:rPr lang="zh-CN" altLang="en-US" sz="2400" b="1" dirty="0"/>
              <a:t>个样例），只需要运行</a:t>
            </a:r>
            <a:r>
              <a:rPr lang="en-US" altLang="zh-CN" sz="2400" b="1" dirty="0">
                <a:solidFill>
                  <a:srgbClr val="C00000"/>
                </a:solidFill>
              </a:rPr>
              <a:t>11</a:t>
            </a:r>
            <a:r>
              <a:rPr lang="zh-CN" altLang="en-US" sz="2400" b="1" dirty="0">
                <a:solidFill>
                  <a:srgbClr val="C00000"/>
                </a:solidFill>
              </a:rPr>
              <a:t>个样例</a:t>
            </a:r>
            <a:r>
              <a:rPr lang="zh-CN" altLang="en-US" sz="2400" b="1" dirty="0"/>
              <a:t>（每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类任选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个样例）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、对</a:t>
            </a:r>
            <a:r>
              <a:rPr lang="en-US" altLang="zh-CN" sz="2400" b="1" dirty="0"/>
              <a:t>Android</a:t>
            </a:r>
            <a:r>
              <a:rPr lang="zh-CN" altLang="en-US" sz="2400" b="1" dirty="0"/>
              <a:t>程序样例的代码分析（共</a:t>
            </a:r>
            <a:r>
              <a:rPr lang="en-US" altLang="zh-CN" sz="2400" b="1" dirty="0"/>
              <a:t>11</a:t>
            </a:r>
            <a:r>
              <a:rPr lang="zh-CN" altLang="en-US" sz="2400" b="1" dirty="0"/>
              <a:t>类、</a:t>
            </a:r>
            <a:r>
              <a:rPr lang="en-US" altLang="zh-CN" sz="2400" b="1" dirty="0"/>
              <a:t>53</a:t>
            </a:r>
            <a:r>
              <a:rPr lang="zh-CN" altLang="en-US" sz="2400" b="1" dirty="0"/>
              <a:t>个样例， 需要</a:t>
            </a:r>
            <a:r>
              <a:rPr lang="zh-CN" altLang="en-US" sz="2400" b="1" dirty="0">
                <a:solidFill>
                  <a:srgbClr val="C00000"/>
                </a:solidFill>
              </a:rPr>
              <a:t>分析部分样例</a:t>
            </a:r>
            <a:r>
              <a:rPr lang="zh-CN" altLang="en-US" sz="2400" b="1" dirty="0"/>
              <a:t>）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921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BB62BF-7EEB-457E-937C-D1ED7D22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05" y="1877994"/>
            <a:ext cx="5991789" cy="453019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DCAC8A6-1F40-4E73-833C-F80E8718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sz="4400" b="1" dirty="0"/>
              <a:t>14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4960CBD-05E8-A24B-F971-A0C7A9FEF3EC}"/>
              </a:ext>
            </a:extLst>
          </p:cNvPr>
          <p:cNvCxnSpPr>
            <a:cxnSpLocks/>
          </p:cNvCxnSpPr>
          <p:nvPr/>
        </p:nvCxnSpPr>
        <p:spPr>
          <a:xfrm flipV="1">
            <a:off x="8572500" y="5803900"/>
            <a:ext cx="0" cy="5143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C03922D-AB4B-5725-3EB2-4DC62684382D}"/>
              </a:ext>
            </a:extLst>
          </p:cNvPr>
          <p:cNvCxnSpPr>
            <a:cxnSpLocks/>
          </p:cNvCxnSpPr>
          <p:nvPr/>
        </p:nvCxnSpPr>
        <p:spPr>
          <a:xfrm>
            <a:off x="2698750" y="3784600"/>
            <a:ext cx="6096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9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47002-A31B-F129-FCA8-EFD005C4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BB45A-EA2A-296B-F279-26CD7EE7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87" y="1825624"/>
            <a:ext cx="5698649" cy="494688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/>
              <a:t>一、安装</a:t>
            </a:r>
            <a:r>
              <a:rPr lang="en-US" altLang="zh-CN" b="1" dirty="0"/>
              <a:t>Android Studio</a:t>
            </a:r>
          </a:p>
          <a:p>
            <a:endParaRPr lang="en-US" altLang="zh-CN" b="1" dirty="0"/>
          </a:p>
          <a:p>
            <a:r>
              <a:rPr lang="zh-CN" altLang="en-US" b="1" dirty="0"/>
              <a:t>二、创建</a:t>
            </a:r>
            <a:r>
              <a:rPr lang="en-US" altLang="zh-CN" b="1" dirty="0"/>
              <a:t>Android</a:t>
            </a:r>
            <a:r>
              <a:rPr lang="zh-CN" altLang="en-US" b="1" dirty="0"/>
              <a:t>工程（</a:t>
            </a:r>
            <a:r>
              <a:rPr lang="en-US" altLang="zh-CN" b="1" dirty="0"/>
              <a:t>HelloWorld</a:t>
            </a:r>
            <a:r>
              <a:rPr lang="zh-CN" altLang="en-US" b="1" dirty="0"/>
              <a:t>）</a:t>
            </a:r>
          </a:p>
          <a:p>
            <a:endParaRPr lang="zh-CN" altLang="en-US" b="1" dirty="0"/>
          </a:p>
          <a:p>
            <a:r>
              <a:rPr lang="zh-CN" altLang="en-US" b="1" dirty="0"/>
              <a:t>三、运行</a:t>
            </a:r>
            <a:r>
              <a:rPr lang="en-US" altLang="zh-CN" b="1" dirty="0"/>
              <a:t>Android</a:t>
            </a:r>
            <a:r>
              <a:rPr lang="zh-CN" altLang="en-US" b="1" dirty="0"/>
              <a:t>程序样例（共</a:t>
            </a:r>
            <a:r>
              <a:rPr lang="en-US" altLang="zh-CN" b="1" dirty="0"/>
              <a:t>53</a:t>
            </a:r>
            <a:r>
              <a:rPr lang="zh-CN" altLang="en-US" b="1" dirty="0"/>
              <a:t>个）</a:t>
            </a:r>
            <a:endParaRPr lang="zh-CN" altLang="en-US" sz="2400" b="1" dirty="0"/>
          </a:p>
          <a:p>
            <a:pPr lvl="1"/>
            <a:r>
              <a:rPr lang="en-US" altLang="zh-CN" sz="2000" b="1" dirty="0"/>
              <a:t>1</a:t>
            </a:r>
            <a:r>
              <a:rPr lang="zh-CN" altLang="en-US" sz="2000" b="1" dirty="0"/>
              <a:t>、界面布局（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2</a:t>
            </a:r>
            <a:r>
              <a:rPr lang="zh-CN" altLang="en-US" sz="2000" b="1" dirty="0"/>
              <a:t>、界面控件（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3</a:t>
            </a:r>
            <a:r>
              <a:rPr lang="zh-CN" altLang="en-US" sz="2000" b="1" dirty="0"/>
              <a:t>、界面事件（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4</a:t>
            </a:r>
            <a:r>
              <a:rPr lang="zh-CN" altLang="en-US" sz="2000" b="1" dirty="0"/>
              <a:t>、</a:t>
            </a:r>
            <a:r>
              <a:rPr lang="en-US" altLang="zh-CN" sz="2000" b="1" dirty="0" err="1"/>
              <a:t>ActionBar</a:t>
            </a:r>
            <a:r>
              <a:rPr lang="zh-CN" altLang="en-US" sz="2000" b="1" dirty="0"/>
              <a:t>和菜单（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5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9PatchDemo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6</a:t>
            </a:r>
            <a:r>
              <a:rPr lang="zh-CN" altLang="en-US" sz="2000" b="1" dirty="0"/>
              <a:t>、组件间通讯（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7</a:t>
            </a:r>
            <a:r>
              <a:rPr lang="zh-CN" altLang="en-US" sz="2000" b="1" dirty="0"/>
              <a:t>、数据存储与访问（</a:t>
            </a:r>
            <a:r>
              <a:rPr lang="en-US" altLang="zh-CN" sz="2000" b="1" dirty="0"/>
              <a:t>8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8</a:t>
            </a:r>
            <a:r>
              <a:rPr lang="zh-CN" altLang="en-US" sz="2000" b="1" dirty="0"/>
              <a:t>、多媒体开发（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9</a:t>
            </a:r>
            <a:r>
              <a:rPr lang="zh-CN" altLang="en-US" sz="2000" b="1" dirty="0"/>
              <a:t>、图形图像（</a:t>
            </a:r>
            <a:r>
              <a:rPr lang="en-US" altLang="zh-CN" sz="2000" b="1" dirty="0"/>
              <a:t>13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10</a:t>
            </a:r>
            <a:r>
              <a:rPr lang="zh-CN" altLang="en-US" sz="2000" b="1" dirty="0"/>
              <a:t>、网络通信（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个）</a:t>
            </a:r>
          </a:p>
          <a:p>
            <a:pPr lvl="1"/>
            <a:r>
              <a:rPr lang="en-US" altLang="zh-CN" sz="2000" b="1" dirty="0"/>
              <a:t>11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Android</a:t>
            </a:r>
            <a:r>
              <a:rPr lang="zh-CN" altLang="en-US" sz="2000" b="1" dirty="0"/>
              <a:t>应用项目（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个）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1485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16E2A4-FA47-4585-B2B6-E4E63379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359" y="2038793"/>
            <a:ext cx="5675282" cy="421860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92CCF07-AC4A-45A3-BE68-388D0EC2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sz="4400" b="1" dirty="0"/>
              <a:t>15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6559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D3FBB5-C4C1-4BB4-BF47-7244C53D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98" y="2027395"/>
            <a:ext cx="5359203" cy="404181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54FCEAE-6C12-45E5-A2E6-414156AA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sz="4400" b="1" dirty="0"/>
              <a:t>16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8267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4A5858-1996-29DE-A87F-25D12084F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194" y="1994291"/>
            <a:ext cx="5326728" cy="437275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1A0AEAE-C14D-D98D-D1DD-BB8020AF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17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9A1605D5-6026-E41B-A781-4802B8A7C6DB}"/>
              </a:ext>
            </a:extLst>
          </p:cNvPr>
          <p:cNvCxnSpPr>
            <a:cxnSpLocks/>
          </p:cNvCxnSpPr>
          <p:nvPr/>
        </p:nvCxnSpPr>
        <p:spPr>
          <a:xfrm flipH="1">
            <a:off x="6955043" y="4784669"/>
            <a:ext cx="3815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027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1A0AEAE-C14D-D98D-D1DD-BB8020AF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18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EEBA91-4A1D-DC85-669D-2675EE21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29" y="2370413"/>
            <a:ext cx="4985602" cy="402295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65D370B-C90C-08D7-7465-6FBDCC546FDC}"/>
              </a:ext>
            </a:extLst>
          </p:cNvPr>
          <p:cNvCxnSpPr>
            <a:cxnSpLocks/>
          </p:cNvCxnSpPr>
          <p:nvPr/>
        </p:nvCxnSpPr>
        <p:spPr>
          <a:xfrm flipH="1">
            <a:off x="7771786" y="5476045"/>
            <a:ext cx="3815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2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D4F51-F23D-0F34-D74F-058D02BA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AC987A5-45BC-FC1B-7FE2-EBFDD45D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19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F7B223-D0E4-93A9-3D1C-8A272CD6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390" y="1913353"/>
            <a:ext cx="6311849" cy="4579521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CA7B9D7-BBB1-9F41-4333-194A8AD8278D}"/>
              </a:ext>
            </a:extLst>
          </p:cNvPr>
          <p:cNvCxnSpPr>
            <a:cxnSpLocks/>
          </p:cNvCxnSpPr>
          <p:nvPr/>
        </p:nvCxnSpPr>
        <p:spPr>
          <a:xfrm>
            <a:off x="8221143" y="2110218"/>
            <a:ext cx="0" cy="3743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C6090A-F8BA-2D59-7407-23E30F9C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504" y="2464367"/>
            <a:ext cx="6733359" cy="423529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F2449B40-70A5-9F1B-AB92-F3A3E7D3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20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BECF767-90C5-A251-A7C2-0C2AE6BA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选择前面解压后的</a:t>
            </a:r>
            <a:r>
              <a:rPr lang="en-US" altLang="zh-CN" sz="2000" b="1" dirty="0"/>
              <a:t>SDK</a:t>
            </a:r>
            <a:r>
              <a:rPr lang="zh-CN" altLang="en-US" sz="2000" b="1" dirty="0"/>
              <a:t>文件夹的路径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6080175-069E-BA2E-4509-198F1BF94E26}"/>
              </a:ext>
            </a:extLst>
          </p:cNvPr>
          <p:cNvCxnSpPr>
            <a:cxnSpLocks/>
          </p:cNvCxnSpPr>
          <p:nvPr/>
        </p:nvCxnSpPr>
        <p:spPr>
          <a:xfrm flipH="1">
            <a:off x="4106317" y="5989892"/>
            <a:ext cx="3815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2C97444-13B4-B0DC-2CFC-4CB35A870010}"/>
              </a:ext>
            </a:extLst>
          </p:cNvPr>
          <p:cNvSpPr txBox="1"/>
          <p:nvPr/>
        </p:nvSpPr>
        <p:spPr>
          <a:xfrm>
            <a:off x="848787" y="5820615"/>
            <a:ext cx="286740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D</a:t>
            </a:r>
            <a:r>
              <a:rPr lang="zh-CN" altLang="en-US" sz="1600" b="1" dirty="0"/>
              <a:t>:\FS3399M4\</a:t>
            </a:r>
            <a:r>
              <a:rPr lang="en-US" altLang="zh-CN" sz="1600" b="1" dirty="0"/>
              <a:t>Android\</a:t>
            </a:r>
            <a:r>
              <a:rPr lang="zh-CN" altLang="en-US" sz="1600" b="1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1906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F0A401-85F4-488D-AA80-5BB0C5DC8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60" y="1565955"/>
            <a:ext cx="7186274" cy="455780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D16BA86-AD2C-4740-BD16-395FAA49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21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9620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D27B97-F154-46CC-89EC-1E08C13F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28" y="1791331"/>
            <a:ext cx="7324338" cy="46873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E19BA10-03A0-431C-9BAA-C6761CB5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22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82677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E59AB0-7010-455A-83BE-0C494774E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42" y="2080470"/>
            <a:ext cx="6287316" cy="4545819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1663F2D-83F6-4F43-B481-C5A5D5B4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23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88846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9C0C4A-B7E8-4CED-989C-A3D561879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28" y="1845578"/>
            <a:ext cx="5831882" cy="477559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6695E3D-D5C8-42B3-A32F-636FB251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24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8879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7FC5A-FEC3-9B9F-3ED1-B6C689E3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实验指导书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772513F-EB79-E2CC-3AE6-0626C6B1F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实验指导书（</a:t>
            </a:r>
            <a:r>
              <a:rPr lang="en-US" altLang="zh-CN" sz="2000" b="1" dirty="0">
                <a:solidFill>
                  <a:srgbClr val="C00000"/>
                </a:solidFill>
              </a:rPr>
              <a:t>Android</a:t>
            </a:r>
            <a:r>
              <a:rPr lang="zh-CN" altLang="en-US" sz="2000" b="1" dirty="0">
                <a:solidFill>
                  <a:srgbClr val="C00000"/>
                </a:solidFill>
              </a:rPr>
              <a:t>应用及底层开发）</a:t>
            </a:r>
            <a:r>
              <a:rPr lang="en-US" altLang="zh-CN" sz="2000" b="1" dirty="0">
                <a:solidFill>
                  <a:srgbClr val="C00000"/>
                </a:solidFill>
              </a:rPr>
              <a:t>.pdf</a:t>
            </a:r>
            <a:endParaRPr lang="zh-CN" altLang="en-US" sz="2000" b="1" dirty="0">
              <a:solidFill>
                <a:srgbClr val="C00000"/>
              </a:solidFill>
            </a:endParaRPr>
          </a:p>
          <a:p>
            <a:endParaRPr lang="zh-CN" altLang="en-US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05DAFE-9B2E-7CDD-FA31-100AE115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20" y="2506662"/>
            <a:ext cx="3181252" cy="4139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ABA33E-3E63-BE2D-A86B-11477058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85" y="2279267"/>
            <a:ext cx="3403375" cy="42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68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F81B0-6CD4-FEEE-67FB-3DEFBCCFC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1B7F3-4A1D-BA3A-8D6F-90ADFBC9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964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二、创建</a:t>
            </a:r>
            <a:r>
              <a:rPr lang="en-US" altLang="zh-CN" b="1" dirty="0"/>
              <a:t>Android</a:t>
            </a:r>
            <a:r>
              <a:rPr lang="zh-CN" altLang="en-US" b="1" dirty="0"/>
              <a:t>工程（</a:t>
            </a:r>
            <a:r>
              <a:rPr lang="en-US" altLang="zh-CN" b="1" dirty="0"/>
              <a:t>HelloWorld</a:t>
            </a:r>
            <a:r>
              <a:rPr lang="zh-CN" altLang="en-US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17360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5D2368-8F2A-2140-9026-F669694D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55" y="1332891"/>
            <a:ext cx="4273053" cy="339586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008D067-755E-78FD-E757-66CFB219B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85" y="1490465"/>
            <a:ext cx="6368619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解压“</a:t>
            </a:r>
            <a:r>
              <a:rPr lang="en-US" altLang="zh-CN" sz="2000" b="1" dirty="0">
                <a:solidFill>
                  <a:srgbClr val="C00000"/>
                </a:solidFill>
              </a:rPr>
              <a:t>.gradle.zip</a:t>
            </a:r>
            <a:r>
              <a:rPr lang="zh-CN" altLang="en-US" sz="2000" b="1" dirty="0"/>
              <a:t>”、“</a:t>
            </a:r>
            <a:r>
              <a:rPr lang="en-US" altLang="zh-CN" sz="2000" b="1" dirty="0">
                <a:solidFill>
                  <a:srgbClr val="FF0000"/>
                </a:solidFill>
              </a:rPr>
              <a:t>.</a:t>
            </a:r>
            <a:r>
              <a:rPr lang="en-US" altLang="zh-CN" sz="2000" b="1" dirty="0">
                <a:solidFill>
                  <a:srgbClr val="C00000"/>
                </a:solidFill>
              </a:rPr>
              <a:t>android.zip</a:t>
            </a:r>
            <a:r>
              <a:rPr lang="zh-CN" altLang="en-US" sz="2000" b="1" dirty="0"/>
              <a:t>”（解压到的目录中不要有中文）</a:t>
            </a:r>
            <a:endParaRPr lang="en-US" altLang="zh-CN" sz="2000" b="1" dirty="0"/>
          </a:p>
          <a:p>
            <a:r>
              <a:rPr lang="en-US" altLang="zh-CN" sz="2000" b="1" dirty="0" err="1"/>
              <a:t>gradle</a:t>
            </a:r>
            <a:r>
              <a:rPr lang="en-US" altLang="zh-CN" sz="2000" b="1" dirty="0"/>
              <a:t>:</a:t>
            </a:r>
            <a:r>
              <a:rPr lang="zh-CN" altLang="en-US" sz="2000" b="1" dirty="0"/>
              <a:t>用于多语言软件开发的自动化构建工具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6462EB-A321-435F-6E8A-9BF42E1A9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940" y="3327580"/>
            <a:ext cx="3999391" cy="3413621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977BE1F4-65EC-A3CA-1D7E-2666278F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解压</a:t>
            </a:r>
            <a:r>
              <a:rPr lang="en-US" altLang="zh-CN" b="1" dirty="0"/>
              <a:t>.gradle.zip</a:t>
            </a:r>
            <a:r>
              <a:rPr lang="zh-CN" altLang="en-US" b="1" dirty="0"/>
              <a:t>和</a:t>
            </a:r>
            <a:r>
              <a:rPr lang="en-US" altLang="zh-CN" b="1" dirty="0"/>
              <a:t>.android.zip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046859-D666-FE94-75A8-92A2F7C86958}"/>
              </a:ext>
            </a:extLst>
          </p:cNvPr>
          <p:cNvSpPr txBox="1"/>
          <p:nvPr/>
        </p:nvSpPr>
        <p:spPr>
          <a:xfrm>
            <a:off x="7730694" y="1453485"/>
            <a:ext cx="3494614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D</a:t>
            </a:r>
            <a:r>
              <a:rPr lang="zh-CN" altLang="en-US" sz="1600" b="1" dirty="0"/>
              <a:t>:\FS3399M4\</a:t>
            </a:r>
            <a:r>
              <a:rPr lang="en-US" altLang="zh-CN" sz="1600" b="1" dirty="0"/>
              <a:t>Android\.</a:t>
            </a:r>
            <a:r>
              <a:rPr lang="en-US" altLang="zh-CN" sz="1600" b="1" dirty="0" err="1"/>
              <a:t>gradle</a:t>
            </a:r>
            <a:endParaRPr lang="zh-CN" altLang="en-US" sz="1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A17E68-F0C6-819B-EDAD-CD343CC4103A}"/>
              </a:ext>
            </a:extLst>
          </p:cNvPr>
          <p:cNvSpPr txBox="1"/>
          <p:nvPr/>
        </p:nvSpPr>
        <p:spPr>
          <a:xfrm>
            <a:off x="7341474" y="3327580"/>
            <a:ext cx="3494614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D</a:t>
            </a:r>
            <a:r>
              <a:rPr lang="zh-CN" altLang="en-US" sz="1600" b="1" dirty="0"/>
              <a:t>:\FS3399M4\</a:t>
            </a:r>
            <a:r>
              <a:rPr lang="en-US" altLang="zh-CN" sz="1600" b="1" dirty="0"/>
              <a:t>Android\.android</a:t>
            </a:r>
            <a:endParaRPr lang="zh-CN" altLang="en-US" sz="16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4F1CBD-A5F1-463E-9D66-CEE482AC0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98" y="3056532"/>
            <a:ext cx="6027942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0D311A8-413D-7F55-A886-2B040EEC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43C71D3-45AC-57D7-D2B9-BAD665448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打开</a:t>
            </a:r>
            <a:r>
              <a:rPr lang="en-US" altLang="zh-CN" sz="2000" b="1" dirty="0"/>
              <a:t>Android Studio</a:t>
            </a:r>
            <a:endParaRPr lang="zh-CN" altLang="en-US" sz="2000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86FDF96-3972-C67F-3408-958798EDD424}"/>
              </a:ext>
            </a:extLst>
          </p:cNvPr>
          <p:cNvCxnSpPr>
            <a:cxnSpLocks/>
          </p:cNvCxnSpPr>
          <p:nvPr/>
        </p:nvCxnSpPr>
        <p:spPr>
          <a:xfrm>
            <a:off x="4171709" y="3319044"/>
            <a:ext cx="3978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08F55F-06E7-7B9A-18B5-F6A94932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736" y="2376857"/>
            <a:ext cx="5105083" cy="418006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6E0DE89-AC7F-CB08-9DE4-5EFB416B2922}"/>
              </a:ext>
            </a:extLst>
          </p:cNvPr>
          <p:cNvCxnSpPr>
            <a:cxnSpLocks/>
          </p:cNvCxnSpPr>
          <p:nvPr/>
        </p:nvCxnSpPr>
        <p:spPr>
          <a:xfrm>
            <a:off x="5515463" y="3830309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998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79B8F-9419-BFB1-70F6-333807806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72521F5-D1C3-70FF-AE7B-CBFBBA16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4E2402C-54E8-F9DC-431A-320562EDA318}"/>
              </a:ext>
            </a:extLst>
          </p:cNvPr>
          <p:cNvCxnSpPr>
            <a:cxnSpLocks/>
          </p:cNvCxnSpPr>
          <p:nvPr/>
        </p:nvCxnSpPr>
        <p:spPr>
          <a:xfrm>
            <a:off x="4171709" y="3319044"/>
            <a:ext cx="3978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631BA32-D7AB-98B6-889F-1B04AC786220}"/>
              </a:ext>
            </a:extLst>
          </p:cNvPr>
          <p:cNvCxnSpPr>
            <a:cxnSpLocks/>
          </p:cNvCxnSpPr>
          <p:nvPr/>
        </p:nvCxnSpPr>
        <p:spPr>
          <a:xfrm>
            <a:off x="3619756" y="4001294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52A7A18-131B-87D2-C9E6-239B6887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26" y="2023588"/>
            <a:ext cx="6491940" cy="4674578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F18355A-C038-3E43-A6BE-32DD79C6E133}"/>
              </a:ext>
            </a:extLst>
          </p:cNvPr>
          <p:cNvCxnSpPr>
            <a:cxnSpLocks/>
          </p:cNvCxnSpPr>
          <p:nvPr/>
        </p:nvCxnSpPr>
        <p:spPr>
          <a:xfrm>
            <a:off x="5589281" y="4531201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953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C466E7-F8E8-A10B-ECC0-21FFC742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88" y="1769035"/>
            <a:ext cx="6848623" cy="497850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7F4290F-B997-F024-F568-FF603031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3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16539BB-A810-79C2-E760-A41F8F1D80BF}"/>
              </a:ext>
            </a:extLst>
          </p:cNvPr>
          <p:cNvCxnSpPr>
            <a:cxnSpLocks/>
          </p:cNvCxnSpPr>
          <p:nvPr/>
        </p:nvCxnSpPr>
        <p:spPr>
          <a:xfrm>
            <a:off x="9147070" y="6038722"/>
            <a:ext cx="0" cy="4505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C375ED9-97F9-0A4C-079D-301751528A39}"/>
              </a:ext>
            </a:extLst>
          </p:cNvPr>
          <p:cNvCxnSpPr>
            <a:cxnSpLocks/>
          </p:cNvCxnSpPr>
          <p:nvPr/>
        </p:nvCxnSpPr>
        <p:spPr>
          <a:xfrm flipH="1">
            <a:off x="4562796" y="2936037"/>
            <a:ext cx="48788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26576A5-8619-FADB-6D61-8D1BD243CC7C}"/>
              </a:ext>
            </a:extLst>
          </p:cNvPr>
          <p:cNvCxnSpPr>
            <a:cxnSpLocks/>
          </p:cNvCxnSpPr>
          <p:nvPr/>
        </p:nvCxnSpPr>
        <p:spPr>
          <a:xfrm flipH="1">
            <a:off x="5145803" y="3285841"/>
            <a:ext cx="48788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C718093-7893-375E-1134-6329C628B96B}"/>
              </a:ext>
            </a:extLst>
          </p:cNvPr>
          <p:cNvCxnSpPr>
            <a:cxnSpLocks/>
          </p:cNvCxnSpPr>
          <p:nvPr/>
        </p:nvCxnSpPr>
        <p:spPr>
          <a:xfrm flipH="1">
            <a:off x="5704262" y="3654057"/>
            <a:ext cx="48788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98F16C1-A28D-50B7-C287-791787CFD0AA}"/>
              </a:ext>
            </a:extLst>
          </p:cNvPr>
          <p:cNvCxnSpPr>
            <a:cxnSpLocks/>
          </p:cNvCxnSpPr>
          <p:nvPr/>
        </p:nvCxnSpPr>
        <p:spPr>
          <a:xfrm flipH="1">
            <a:off x="4318854" y="3967039"/>
            <a:ext cx="48788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146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F7994E-51FF-1C1A-1308-6D19078B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67" y="2037148"/>
            <a:ext cx="5962715" cy="434217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61F6C0E-D33F-2661-A8BA-E8626D9A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4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25D12C-D7CC-7E48-FDC4-AF815150CDE3}"/>
              </a:ext>
            </a:extLst>
          </p:cNvPr>
          <p:cNvSpPr txBox="1"/>
          <p:nvPr/>
        </p:nvSpPr>
        <p:spPr>
          <a:xfrm>
            <a:off x="4374380" y="4680775"/>
            <a:ext cx="31854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项目构建中，需要等待几分钟</a:t>
            </a:r>
          </a:p>
        </p:txBody>
      </p:sp>
    </p:spTree>
    <p:extLst>
      <p:ext uri="{BB962C8B-B14F-4D97-AF65-F5344CB8AC3E}">
        <p14:creationId xmlns:p14="http://schemas.microsoft.com/office/powerpoint/2010/main" val="2642874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28FEE2-90FB-6112-F662-77679399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575" y="2034834"/>
            <a:ext cx="8332291" cy="445804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892DD50F-2757-91FA-54A6-DA1539E1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5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88DF805-87EF-66D1-650A-C7021B1CAE29}"/>
              </a:ext>
            </a:extLst>
          </p:cNvPr>
          <p:cNvCxnSpPr>
            <a:cxnSpLocks/>
          </p:cNvCxnSpPr>
          <p:nvPr/>
        </p:nvCxnSpPr>
        <p:spPr>
          <a:xfrm>
            <a:off x="2737837" y="1636959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E97C7B-CDAF-499D-D9CA-401945AC7952}"/>
              </a:ext>
            </a:extLst>
          </p:cNvPr>
          <p:cNvCxnSpPr>
            <a:cxnSpLocks/>
          </p:cNvCxnSpPr>
          <p:nvPr/>
        </p:nvCxnSpPr>
        <p:spPr>
          <a:xfrm flipH="1">
            <a:off x="4925772" y="3330547"/>
            <a:ext cx="44492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334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24790-957A-B347-AB94-76A32E2D7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117D280-B79A-A090-68F6-F2A5BA51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04" y="1795921"/>
            <a:ext cx="5314576" cy="475355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89388CA9-77ED-22C9-EB8C-79EAB696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6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5DF4620-492D-8549-6335-E24DD892E67E}"/>
              </a:ext>
            </a:extLst>
          </p:cNvPr>
          <p:cNvCxnSpPr>
            <a:cxnSpLocks/>
          </p:cNvCxnSpPr>
          <p:nvPr/>
        </p:nvCxnSpPr>
        <p:spPr>
          <a:xfrm flipH="1">
            <a:off x="6339756" y="2822835"/>
            <a:ext cx="4387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48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925AB-38FD-A3F0-463E-A5494EB26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查看</a:t>
            </a:r>
            <a:r>
              <a:rPr lang="en-US" altLang="zh-CN" sz="2000" b="1" dirty="0"/>
              <a:t>.</a:t>
            </a:r>
            <a:r>
              <a:rPr lang="en-US" altLang="zh-CN" sz="2000" b="1" dirty="0" err="1"/>
              <a:t>gradle</a:t>
            </a:r>
            <a:r>
              <a:rPr lang="zh-CN" altLang="en-US" sz="2000" b="1" dirty="0"/>
              <a:t>文件夹的路径（不同的电脑，路径不一样）：</a:t>
            </a:r>
            <a:r>
              <a:rPr lang="en-US" altLang="zh-CN" sz="2000" b="1" dirty="0">
                <a:solidFill>
                  <a:srgbClr val="FF0000"/>
                </a:solidFill>
              </a:rPr>
              <a:t>C:\Users\lily2002\.gradle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843641-1D12-80FE-5734-81FF2591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27" y="2373794"/>
            <a:ext cx="6068189" cy="440459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E296563-79A5-152F-7F63-66A01472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7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93283A8-1B02-73E7-30D3-68A056BF509D}"/>
              </a:ext>
            </a:extLst>
          </p:cNvPr>
          <p:cNvCxnSpPr>
            <a:cxnSpLocks/>
          </p:cNvCxnSpPr>
          <p:nvPr/>
        </p:nvCxnSpPr>
        <p:spPr>
          <a:xfrm flipH="1">
            <a:off x="5957822" y="3133365"/>
            <a:ext cx="48788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E92B987-31F7-8FD5-DCB2-584044B5BDA0}"/>
              </a:ext>
            </a:extLst>
          </p:cNvPr>
          <p:cNvCxnSpPr>
            <a:cxnSpLocks/>
          </p:cNvCxnSpPr>
          <p:nvPr/>
        </p:nvCxnSpPr>
        <p:spPr>
          <a:xfrm flipH="1">
            <a:off x="3305552" y="4765460"/>
            <a:ext cx="48788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24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008D067-755E-78FD-E757-66CFB219B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关闭</a:t>
            </a:r>
            <a:r>
              <a:rPr lang="en-US" altLang="zh-CN" sz="2000" b="1" dirty="0"/>
              <a:t>Android Studio</a:t>
            </a:r>
          </a:p>
          <a:p>
            <a:endParaRPr lang="en-US" altLang="zh-CN" sz="800" b="1" dirty="0"/>
          </a:p>
          <a:p>
            <a:r>
              <a:rPr lang="zh-CN" altLang="en-US" sz="2000" b="1" dirty="0"/>
              <a:t>将</a:t>
            </a:r>
            <a:r>
              <a:rPr lang="en-US" altLang="zh-CN" sz="2000" b="1" dirty="0"/>
              <a:t>\FS3399M4\Android\.gradle</a:t>
            </a:r>
            <a:r>
              <a:rPr lang="zh-CN" altLang="en-US" sz="2000" b="1" dirty="0"/>
              <a:t>目录下的所有文件，拷贝到</a:t>
            </a:r>
            <a:r>
              <a:rPr lang="en-US" altLang="zh-CN" sz="2000" b="1" dirty="0">
                <a:solidFill>
                  <a:srgbClr val="FF0000"/>
                </a:solidFill>
              </a:rPr>
              <a:t>C:\Users\lily2002\.gradle</a:t>
            </a:r>
            <a:r>
              <a:rPr lang="zh-CN" altLang="en-US" sz="2000" b="1" dirty="0"/>
              <a:t>目录下；将</a:t>
            </a:r>
            <a:r>
              <a:rPr lang="en-US" altLang="zh-CN" sz="2000" b="1" dirty="0"/>
              <a:t>\FS3399M4\Android\.android</a:t>
            </a:r>
            <a:r>
              <a:rPr lang="zh-CN" altLang="en-US" sz="2000" b="1" dirty="0"/>
              <a:t>目录下的所有文件，拷贝到</a:t>
            </a:r>
            <a:r>
              <a:rPr lang="en-US" altLang="zh-CN" sz="2000" b="1" dirty="0">
                <a:solidFill>
                  <a:srgbClr val="FF0000"/>
                </a:solidFill>
              </a:rPr>
              <a:t>C:\Users\lily2002\.gradle</a:t>
            </a:r>
            <a:r>
              <a:rPr lang="zh-CN" altLang="en-US" sz="2000" b="1" dirty="0"/>
              <a:t>目录下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714DBD-F88D-2D54-D7F5-7CDA58F9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850" y="3600294"/>
            <a:ext cx="2619684" cy="319016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BD082A4-04D9-EB83-137E-6866B069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8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FDA945-5829-B475-BE1D-58FACB780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4" y="3850315"/>
            <a:ext cx="1725926" cy="2814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E9D2AF-AA34-DCE1-DFFC-B561B6E16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3850316"/>
            <a:ext cx="2123901" cy="28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2D9A6-7F6D-A38C-2847-4FBE6CB8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964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一、安装</a:t>
            </a:r>
            <a:r>
              <a:rPr lang="en-US" altLang="zh-CN" b="1" dirty="0"/>
              <a:t>Android Studio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8269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A0B4DC-3AE0-B67B-1770-3AE53C42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71" y="3429000"/>
            <a:ext cx="6176488" cy="340136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202E98E-AB2D-99C3-8F6F-687EA6A96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9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1EDB241-EF4C-B8D6-BD98-997D6CC98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打开</a:t>
            </a:r>
            <a:r>
              <a:rPr lang="en-US" altLang="zh-CN" sz="2000" b="1" dirty="0"/>
              <a:t>Android Studio</a:t>
            </a:r>
            <a:r>
              <a:rPr lang="zh-CN" altLang="en-US" sz="2000" b="1" dirty="0"/>
              <a:t>；打开</a:t>
            </a:r>
            <a:r>
              <a:rPr lang="en-US" altLang="zh-CN" sz="2000" b="1" dirty="0"/>
              <a:t>HelloWorld</a:t>
            </a:r>
            <a:r>
              <a:rPr lang="zh-CN" altLang="en-US" sz="2000" b="1" dirty="0"/>
              <a:t>工程；点击</a:t>
            </a:r>
            <a:r>
              <a:rPr lang="en-US" altLang="zh-CN" sz="2000" b="1" dirty="0"/>
              <a:t>Android Studio</a:t>
            </a:r>
            <a:r>
              <a:rPr lang="zh-CN" altLang="en-US" sz="2000" b="1" dirty="0"/>
              <a:t>界面右上角的“</a:t>
            </a:r>
            <a:r>
              <a:rPr lang="en-US" altLang="zh-CN" sz="2000" b="1" dirty="0"/>
              <a:t>Device Manager</a:t>
            </a:r>
            <a:r>
              <a:rPr lang="zh-CN" altLang="en-US" sz="2000" b="1" dirty="0"/>
              <a:t>”图标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F2BD88E-B210-9876-E5B0-F1921AAA00AC}"/>
              </a:ext>
            </a:extLst>
          </p:cNvPr>
          <p:cNvCxnSpPr>
            <a:cxnSpLocks/>
          </p:cNvCxnSpPr>
          <p:nvPr/>
        </p:nvCxnSpPr>
        <p:spPr>
          <a:xfrm>
            <a:off x="5945322" y="3648024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4257852-17BF-3382-C43A-BC7652028E0D}"/>
              </a:ext>
            </a:extLst>
          </p:cNvPr>
          <p:cNvSpPr txBox="1"/>
          <p:nvPr/>
        </p:nvSpPr>
        <p:spPr>
          <a:xfrm>
            <a:off x="4933950" y="3059668"/>
            <a:ext cx="189865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Device Manager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702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99618-F511-896E-4FE9-CC42AFFF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21AB0FC-00C2-855B-1626-39F43A2C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10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0F7C495-6F53-A9F1-ADC7-9A0347186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“</a:t>
            </a:r>
            <a:r>
              <a:rPr lang="en-US" altLang="zh-CN" sz="2000" b="1" dirty="0"/>
              <a:t>Virtual</a:t>
            </a:r>
            <a:r>
              <a:rPr lang="zh-CN" altLang="en-US" sz="2000" b="1" dirty="0"/>
              <a:t>” </a:t>
            </a:r>
            <a:r>
              <a:rPr lang="en-US" altLang="zh-CN" sz="2000" b="1" dirty="0"/>
              <a:t>-&gt; </a:t>
            </a:r>
            <a:r>
              <a:rPr lang="zh-CN" altLang="en-US" sz="2000" b="1" dirty="0"/>
              <a:t>“</a:t>
            </a:r>
            <a:r>
              <a:rPr lang="en-US" altLang="zh-CN" sz="2000" b="1" dirty="0"/>
              <a:t>Create device</a:t>
            </a:r>
            <a:r>
              <a:rPr lang="zh-CN" altLang="en-US" sz="2000" b="1" dirty="0"/>
              <a:t>”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701AF78-D4C8-281B-1701-55F6498A4288}"/>
              </a:ext>
            </a:extLst>
          </p:cNvPr>
          <p:cNvCxnSpPr>
            <a:cxnSpLocks/>
          </p:cNvCxnSpPr>
          <p:nvPr/>
        </p:nvCxnSpPr>
        <p:spPr>
          <a:xfrm>
            <a:off x="3127780" y="3091509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D362D7C-4E51-8D36-CB89-4EDE7C2E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64" y="2771841"/>
            <a:ext cx="6858686" cy="3721034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182B3C2-7912-A9A9-6101-0800570BEC85}"/>
              </a:ext>
            </a:extLst>
          </p:cNvPr>
          <p:cNvCxnSpPr>
            <a:cxnSpLocks/>
          </p:cNvCxnSpPr>
          <p:nvPr/>
        </p:nvCxnSpPr>
        <p:spPr>
          <a:xfrm>
            <a:off x="3340302" y="3429000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AC9F07F-A667-3457-DC2B-1C360AFA8473}"/>
              </a:ext>
            </a:extLst>
          </p:cNvPr>
          <p:cNvCxnSpPr>
            <a:cxnSpLocks/>
          </p:cNvCxnSpPr>
          <p:nvPr/>
        </p:nvCxnSpPr>
        <p:spPr>
          <a:xfrm flipV="1">
            <a:off x="3839488" y="4432498"/>
            <a:ext cx="0" cy="359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64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2586B2-E487-0E9D-BF56-7697510F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06" y="2422182"/>
            <a:ext cx="6690121" cy="4393578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DDE9FC8-461B-2B7D-D2B6-12FACD269DAD}"/>
              </a:ext>
            </a:extLst>
          </p:cNvPr>
          <p:cNvCxnSpPr>
            <a:cxnSpLocks/>
          </p:cNvCxnSpPr>
          <p:nvPr/>
        </p:nvCxnSpPr>
        <p:spPr>
          <a:xfrm>
            <a:off x="2789228" y="3814641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CD0D8BF-FACE-81D5-E33F-AA141CD1EE58}"/>
              </a:ext>
            </a:extLst>
          </p:cNvPr>
          <p:cNvCxnSpPr>
            <a:cxnSpLocks/>
          </p:cNvCxnSpPr>
          <p:nvPr/>
        </p:nvCxnSpPr>
        <p:spPr>
          <a:xfrm>
            <a:off x="3525657" y="4013578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82F512B-D952-BC40-80B9-2C7A8FA5D914}"/>
              </a:ext>
            </a:extLst>
          </p:cNvPr>
          <p:cNvCxnSpPr>
            <a:cxnSpLocks/>
          </p:cNvCxnSpPr>
          <p:nvPr/>
        </p:nvCxnSpPr>
        <p:spPr>
          <a:xfrm>
            <a:off x="7582157" y="6128257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E8E839F2-A031-7905-C366-88E39003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11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48594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C3D48B5-AFFF-9B76-E9A1-51ACE8CB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71" y="1780652"/>
            <a:ext cx="8375024" cy="486255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3AF6EA3-9A7D-73F4-3552-DBDA707F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12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E7C66E1-281A-79A2-BDC4-435AFCC3AC07}"/>
              </a:ext>
            </a:extLst>
          </p:cNvPr>
          <p:cNvCxnSpPr>
            <a:cxnSpLocks/>
          </p:cNvCxnSpPr>
          <p:nvPr/>
        </p:nvCxnSpPr>
        <p:spPr>
          <a:xfrm>
            <a:off x="2948787" y="3154410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9787227-3807-E978-B538-12D45DE9E8CA}"/>
              </a:ext>
            </a:extLst>
          </p:cNvPr>
          <p:cNvCxnSpPr>
            <a:cxnSpLocks/>
          </p:cNvCxnSpPr>
          <p:nvPr/>
        </p:nvCxnSpPr>
        <p:spPr>
          <a:xfrm>
            <a:off x="1350121" y="4834900"/>
            <a:ext cx="4756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441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CA3B65A-4302-21D1-405B-2E576F90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13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877F31-D66A-C716-3510-B5953BBF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12" y="1690688"/>
            <a:ext cx="8535245" cy="4904072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4E204F1-674D-CF41-DBB5-ABE6CD720BA3}"/>
              </a:ext>
            </a:extLst>
          </p:cNvPr>
          <p:cNvCxnSpPr>
            <a:cxnSpLocks/>
          </p:cNvCxnSpPr>
          <p:nvPr/>
        </p:nvCxnSpPr>
        <p:spPr>
          <a:xfrm>
            <a:off x="9638022" y="5866925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17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ECFD8-421B-B5CD-F5A2-E0AF88DEA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27CA3C0-C78C-DE17-FBA9-1E18F419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14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0CBDA6-477F-B30D-E1B5-4D08C396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84" y="2239275"/>
            <a:ext cx="8596791" cy="4448470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B9734F3-1EAF-4B12-A120-EE5F60CFE72B}"/>
              </a:ext>
            </a:extLst>
          </p:cNvPr>
          <p:cNvCxnSpPr>
            <a:cxnSpLocks/>
          </p:cNvCxnSpPr>
          <p:nvPr/>
        </p:nvCxnSpPr>
        <p:spPr>
          <a:xfrm>
            <a:off x="7870592" y="2040337"/>
            <a:ext cx="0" cy="39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BCB1CF0-050D-24D3-B56F-44CB092A1A62}"/>
              </a:ext>
            </a:extLst>
          </p:cNvPr>
          <p:cNvSpPr txBox="1"/>
          <p:nvPr/>
        </p:nvSpPr>
        <p:spPr>
          <a:xfrm>
            <a:off x="7277101" y="1534281"/>
            <a:ext cx="114935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/>
              <a:t>运行图标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108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BC593-76B6-2FEE-967C-60C20495F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395F1E5-CA14-5C66-F117-2025FD0E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15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851C55-06B4-197A-EDA5-26E49408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22" y="1690688"/>
            <a:ext cx="9500552" cy="49514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4761EF-5633-99AA-445E-103FC2F1B3E4}"/>
              </a:ext>
            </a:extLst>
          </p:cNvPr>
          <p:cNvSpPr txBox="1"/>
          <p:nvPr/>
        </p:nvSpPr>
        <p:spPr>
          <a:xfrm>
            <a:off x="6769100" y="6248678"/>
            <a:ext cx="252730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/>
              <a:t>在模拟器上的运行结果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569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15D0A-0C44-A32B-445F-830D50780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9A0F484-696A-23A1-4778-FBEA79E3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16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F6D4E5-526E-A143-D715-6E518B3E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56" y="1724424"/>
            <a:ext cx="2728507" cy="5020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004126-3C31-EB29-2E30-F6A2E115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40" y="1724424"/>
            <a:ext cx="2728507" cy="45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11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87FB3-85DE-7288-7AF4-69081F38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BFB739A-BCCC-3E37-8F0C-FD196934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17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12470F-0E7D-0C8D-5142-B13D6143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67" y="2387259"/>
            <a:ext cx="4592671" cy="44093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95FD7C-3490-4DA2-5152-314D618210FD}"/>
              </a:ext>
            </a:extLst>
          </p:cNvPr>
          <p:cNvSpPr txBox="1"/>
          <p:nvPr/>
        </p:nvSpPr>
        <p:spPr>
          <a:xfrm>
            <a:off x="2080415" y="1712136"/>
            <a:ext cx="647938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配置文件：\HelloWorld\app\src\main</a:t>
            </a:r>
            <a:r>
              <a:rPr lang="en-US" altLang="zh-CN" dirty="0"/>
              <a:t>\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BEEBE05-1C4A-1ADF-FBFF-BF2C69E133A6}"/>
              </a:ext>
            </a:extLst>
          </p:cNvPr>
          <p:cNvCxnSpPr>
            <a:cxnSpLocks/>
          </p:cNvCxnSpPr>
          <p:nvPr/>
        </p:nvCxnSpPr>
        <p:spPr>
          <a:xfrm flipH="1">
            <a:off x="5492535" y="5007720"/>
            <a:ext cx="61369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65534E-A4E5-0B32-258C-7B0C28868B1E}"/>
              </a:ext>
            </a:extLst>
          </p:cNvPr>
          <p:cNvSpPr txBox="1"/>
          <p:nvPr/>
        </p:nvSpPr>
        <p:spPr>
          <a:xfrm>
            <a:off x="6497457" y="4823054"/>
            <a:ext cx="383399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调用“</a:t>
            </a:r>
            <a:r>
              <a:rPr lang="en-US" altLang="zh-CN" b="1" dirty="0"/>
              <a:t>MainActivity.java</a:t>
            </a:r>
            <a:r>
              <a:rPr lang="zh-CN" altLang="en-US" b="1" dirty="0"/>
              <a:t>”主活动程序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20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42220-8205-E46C-1187-B6D5C1820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563A12F-4729-329D-AB23-B2632B8C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18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8474AF-BE4B-F88F-6729-9F39B0CC5603}"/>
              </a:ext>
            </a:extLst>
          </p:cNvPr>
          <p:cNvSpPr txBox="1"/>
          <p:nvPr/>
        </p:nvSpPr>
        <p:spPr>
          <a:xfrm>
            <a:off x="1043276" y="1965904"/>
            <a:ext cx="951835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主活动程序：\HelloWorld\app\src\main\java\com\farsight\helloworld</a:t>
            </a:r>
            <a:r>
              <a:rPr lang="en-US" altLang="zh-CN" b="1" dirty="0"/>
              <a:t>\</a:t>
            </a:r>
            <a:r>
              <a:rPr lang="en-US" altLang="zh-CN" b="1" dirty="0">
                <a:solidFill>
                  <a:srgbClr val="FF0000"/>
                </a:solidFill>
              </a:rPr>
              <a:t>MainActivity.java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675F3F-6F82-358A-9242-13391D6EBD35}"/>
              </a:ext>
            </a:extLst>
          </p:cNvPr>
          <p:cNvSpPr txBox="1"/>
          <p:nvPr/>
        </p:nvSpPr>
        <p:spPr>
          <a:xfrm>
            <a:off x="7442543" y="5924587"/>
            <a:ext cx="385410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调用“</a:t>
            </a:r>
            <a:r>
              <a:rPr lang="en-US" altLang="zh-CN" b="1" dirty="0"/>
              <a:t>activity_main.xml</a:t>
            </a:r>
            <a:r>
              <a:rPr lang="zh-CN" altLang="en-US" b="1" dirty="0"/>
              <a:t>”主活动界面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383678-953D-BA32-D267-62B416C8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10" y="2709246"/>
            <a:ext cx="4850884" cy="404116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8240AC4-5EF8-8E9E-D814-C79899CF50CD}"/>
              </a:ext>
            </a:extLst>
          </p:cNvPr>
          <p:cNvCxnSpPr>
            <a:cxnSpLocks/>
          </p:cNvCxnSpPr>
          <p:nvPr/>
        </p:nvCxnSpPr>
        <p:spPr>
          <a:xfrm flipH="1">
            <a:off x="6526349" y="6109253"/>
            <a:ext cx="61369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4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1A0AEAE-C14D-D98D-D1DD-BB8020AF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解压</a:t>
            </a:r>
            <a:r>
              <a:rPr lang="en-US" altLang="zh-CN" b="1" dirty="0"/>
              <a:t>SDK.zip</a:t>
            </a:r>
            <a:endParaRPr lang="zh-CN" altLang="en-US" b="1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B246DA0-6E35-781F-C37B-4D8B41AAC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解压“</a:t>
            </a:r>
            <a:r>
              <a:rPr lang="en-US" altLang="zh-CN" sz="2000" b="1" dirty="0">
                <a:solidFill>
                  <a:srgbClr val="FF0000"/>
                </a:solidFill>
              </a:rPr>
              <a:t>SDK.zip</a:t>
            </a:r>
            <a:r>
              <a:rPr lang="zh-CN" altLang="en-US" sz="2000" b="1" dirty="0"/>
              <a:t>”（解压到的目录中不要有中文）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0B6580-56ED-4E43-A1DA-FB4A734A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30" y="2520605"/>
            <a:ext cx="3877216" cy="41153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068C52-9A87-0A50-9E3A-E058BA159753}"/>
              </a:ext>
            </a:extLst>
          </p:cNvPr>
          <p:cNvSpPr txBox="1"/>
          <p:nvPr/>
        </p:nvSpPr>
        <p:spPr>
          <a:xfrm>
            <a:off x="7973487" y="2520605"/>
            <a:ext cx="286740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D</a:t>
            </a:r>
            <a:r>
              <a:rPr lang="zh-CN" altLang="en-US" sz="1600" b="1" dirty="0"/>
              <a:t>:\FS3399M4\</a:t>
            </a:r>
            <a:r>
              <a:rPr lang="en-US" altLang="zh-CN" sz="1600" b="1" dirty="0"/>
              <a:t>Android\</a:t>
            </a:r>
            <a:r>
              <a:rPr lang="zh-CN" altLang="en-US" sz="1600" b="1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4068899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3BF57-917F-5386-A989-76167701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DBF25F-DD3F-E780-68D6-5A9F7691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b="1" dirty="0"/>
              <a:t>19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624F41-96A4-144C-87BE-C0B4A877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75" y="2395977"/>
            <a:ext cx="8761466" cy="42428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C50D88-3B04-23A8-FEAB-56D72A094C50}"/>
              </a:ext>
            </a:extLst>
          </p:cNvPr>
          <p:cNvSpPr txBox="1"/>
          <p:nvPr/>
        </p:nvSpPr>
        <p:spPr>
          <a:xfrm>
            <a:off x="1472859" y="1760735"/>
            <a:ext cx="741079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主活动界面：\HelloWorld\app\src\main\res\layout</a:t>
            </a:r>
            <a:r>
              <a:rPr lang="en-US" altLang="zh-CN" dirty="0"/>
              <a:t>\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A34BF34-8482-0F7E-FE1A-3FA35FCB5A19}"/>
              </a:ext>
            </a:extLst>
          </p:cNvPr>
          <p:cNvCxnSpPr>
            <a:cxnSpLocks/>
          </p:cNvCxnSpPr>
          <p:nvPr/>
        </p:nvCxnSpPr>
        <p:spPr>
          <a:xfrm flipH="1">
            <a:off x="4664052" y="5179553"/>
            <a:ext cx="61369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10A17AF-01D9-1B5A-0B5F-46DB5B027BCE}"/>
              </a:ext>
            </a:extLst>
          </p:cNvPr>
          <p:cNvSpPr txBox="1"/>
          <p:nvPr/>
        </p:nvSpPr>
        <p:spPr>
          <a:xfrm>
            <a:off x="6756059" y="4994887"/>
            <a:ext cx="226729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显示“</a:t>
            </a:r>
            <a:r>
              <a:rPr lang="en-US" altLang="zh-CN" dirty="0"/>
              <a:t>Hello World!</a:t>
            </a:r>
            <a:r>
              <a:rPr lang="zh-CN" altLang="en-US" dirty="0"/>
              <a:t>”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47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FA28-BB43-CDAF-B90A-43AE9C3FE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ABCE941-61E3-DC43-1048-778C739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20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EF9232-F57D-991D-42AB-646337FC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3047132"/>
            <a:ext cx="8755329" cy="3565807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6CA7EAC-556B-5B65-2D79-B21FE986F6CD}"/>
              </a:ext>
            </a:extLst>
          </p:cNvPr>
          <p:cNvCxnSpPr>
            <a:cxnSpLocks/>
          </p:cNvCxnSpPr>
          <p:nvPr/>
        </p:nvCxnSpPr>
        <p:spPr>
          <a:xfrm flipH="1">
            <a:off x="6897888" y="4254476"/>
            <a:ext cx="61369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F64D4DD-05AB-E775-0EA9-A4F3CD055505}"/>
              </a:ext>
            </a:extLst>
          </p:cNvPr>
          <p:cNvCxnSpPr>
            <a:cxnSpLocks/>
          </p:cNvCxnSpPr>
          <p:nvPr/>
        </p:nvCxnSpPr>
        <p:spPr>
          <a:xfrm>
            <a:off x="4903391" y="2536142"/>
            <a:ext cx="0" cy="4664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D2B7C04-60AB-D3BD-2DE3-483AD3D4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8873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生成</a:t>
            </a:r>
            <a:r>
              <a:rPr lang="en-US" altLang="zh-CN" sz="2000" b="1" dirty="0">
                <a:solidFill>
                  <a:srgbClr val="FF0000"/>
                </a:solidFill>
              </a:rPr>
              <a:t>APK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Android application package</a:t>
            </a:r>
            <a:r>
              <a:rPr lang="zh-CN" altLang="en-US" sz="2000" b="1" dirty="0"/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Android</a:t>
            </a:r>
            <a:r>
              <a:rPr lang="zh-CN" altLang="en-US" sz="2000" b="1" dirty="0">
                <a:solidFill>
                  <a:srgbClr val="FF0000"/>
                </a:solidFill>
              </a:rPr>
              <a:t>应用程序包</a:t>
            </a:r>
            <a:r>
              <a:rPr lang="zh-CN" altLang="en-US" sz="2000" b="1" dirty="0"/>
              <a:t>）文件</a:t>
            </a:r>
          </a:p>
        </p:txBody>
      </p:sp>
    </p:spTree>
    <p:extLst>
      <p:ext uri="{BB962C8B-B14F-4D97-AF65-F5344CB8AC3E}">
        <p14:creationId xmlns:p14="http://schemas.microsoft.com/office/powerpoint/2010/main" val="570216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1DFE9-0390-1661-2B02-2722A646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8BAB018-511D-3874-06B8-22486A81F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21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AAE122-459F-45B1-6B88-252A8EDC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606" y="2060629"/>
            <a:ext cx="5580920" cy="4280860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7A355CA-81D3-F865-D5D5-957982102167}"/>
              </a:ext>
            </a:extLst>
          </p:cNvPr>
          <p:cNvCxnSpPr>
            <a:cxnSpLocks/>
          </p:cNvCxnSpPr>
          <p:nvPr/>
        </p:nvCxnSpPr>
        <p:spPr>
          <a:xfrm>
            <a:off x="2767747" y="4995446"/>
            <a:ext cx="54004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638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49D5A-7506-345C-EEC6-1003A146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187242F-88EF-46EC-E0DC-1869B74A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22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3F0799-87F9-4D0C-59E0-83536AFD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89" y="2044466"/>
            <a:ext cx="5259695" cy="4084156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6BB7819-C216-8A91-3F7A-22EEE29E919E}"/>
              </a:ext>
            </a:extLst>
          </p:cNvPr>
          <p:cNvCxnSpPr>
            <a:cxnSpLocks/>
          </p:cNvCxnSpPr>
          <p:nvPr/>
        </p:nvCxnSpPr>
        <p:spPr>
          <a:xfrm>
            <a:off x="6756739" y="3183524"/>
            <a:ext cx="0" cy="4909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80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FBD4-7C86-4FA9-BF74-6CF43081B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C6BC0C9-76AA-606B-FDB3-0833AE8C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</a:t>
            </a:r>
            <a:r>
              <a:rPr lang="en-US" altLang="zh-CN" b="1" dirty="0"/>
              <a:t>3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A5140C-898A-CF78-728F-B970E6B1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65" y="1690688"/>
            <a:ext cx="4871164" cy="49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32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FACB-F0B3-DB75-D942-55A86E79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7C08C39-FF5C-E96E-255A-D0E5B118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24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0BEC53-F62C-FFBA-A007-B05A6FDA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56" y="2048424"/>
            <a:ext cx="5709012" cy="4444451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E53BF50-4FC3-93A5-702A-C905F6AB4975}"/>
              </a:ext>
            </a:extLst>
          </p:cNvPr>
          <p:cNvCxnSpPr>
            <a:cxnSpLocks/>
          </p:cNvCxnSpPr>
          <p:nvPr/>
        </p:nvCxnSpPr>
        <p:spPr>
          <a:xfrm>
            <a:off x="4418577" y="5756423"/>
            <a:ext cx="52777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70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B085-4B1F-A2D5-034A-9A6EC075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CBECB09-6128-2591-0C11-E54C3FA2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25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AE4105-1F0D-04F3-6EAB-5338706B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91" y="1976086"/>
            <a:ext cx="5659235" cy="4379692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9529E12E-D461-20EC-9A63-ABB4A0835D93}"/>
              </a:ext>
            </a:extLst>
          </p:cNvPr>
          <p:cNvCxnSpPr>
            <a:cxnSpLocks/>
          </p:cNvCxnSpPr>
          <p:nvPr/>
        </p:nvCxnSpPr>
        <p:spPr>
          <a:xfrm>
            <a:off x="3933761" y="3056182"/>
            <a:ext cx="63823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625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CA3B65A-4302-21D1-405B-2E576F90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26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323074-9BE6-1BF5-4765-2AE9BDF2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987" y="1614926"/>
            <a:ext cx="5792008" cy="25435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47A8D4-679C-10FB-1B05-0DC7D99D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652" y="4444714"/>
            <a:ext cx="5277587" cy="2048161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3DBD9DB-25F5-E9D1-262B-09B8DBF57CC0}"/>
              </a:ext>
            </a:extLst>
          </p:cNvPr>
          <p:cNvCxnSpPr>
            <a:cxnSpLocks/>
          </p:cNvCxnSpPr>
          <p:nvPr/>
        </p:nvCxnSpPr>
        <p:spPr>
          <a:xfrm flipV="1">
            <a:off x="5560042" y="5891436"/>
            <a:ext cx="0" cy="4357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F0E6DC7-D075-F057-C9F4-6EBC1DA2A684}"/>
              </a:ext>
            </a:extLst>
          </p:cNvPr>
          <p:cNvCxnSpPr>
            <a:cxnSpLocks/>
          </p:cNvCxnSpPr>
          <p:nvPr/>
        </p:nvCxnSpPr>
        <p:spPr>
          <a:xfrm flipV="1">
            <a:off x="7602611" y="3211139"/>
            <a:ext cx="0" cy="4357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164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65A9-A6A4-6167-7240-150C7A8F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CC4A4F-AD4F-C7AB-1C46-126A5CFE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27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1B31F6-6A74-7D62-D992-7761A5F6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0" y="2651052"/>
            <a:ext cx="10907647" cy="2876951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528FC9B-1E37-A329-2D8F-1E705AB2FFE7}"/>
              </a:ext>
            </a:extLst>
          </p:cNvPr>
          <p:cNvCxnSpPr>
            <a:cxnSpLocks/>
          </p:cNvCxnSpPr>
          <p:nvPr/>
        </p:nvCxnSpPr>
        <p:spPr>
          <a:xfrm flipH="1">
            <a:off x="3062319" y="4606562"/>
            <a:ext cx="49095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9B94DB-C3BA-7946-8BA0-1F7793271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8873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生成得到的</a:t>
            </a:r>
            <a:r>
              <a:rPr lang="en-US" altLang="zh-CN" sz="2000" b="1" dirty="0"/>
              <a:t>APK</a:t>
            </a:r>
            <a:r>
              <a:rPr lang="zh-CN" altLang="en-US" sz="2000" b="1" dirty="0"/>
              <a:t>文件（</a:t>
            </a:r>
            <a:r>
              <a:rPr lang="en-US" altLang="zh-CN" sz="2000" b="1" dirty="0">
                <a:solidFill>
                  <a:srgbClr val="FF0000"/>
                </a:solidFill>
              </a:rPr>
              <a:t>app-</a:t>
            </a:r>
            <a:r>
              <a:rPr lang="en-US" altLang="zh-CN" sz="2000" b="1" dirty="0" err="1">
                <a:solidFill>
                  <a:srgbClr val="FF0000"/>
                </a:solidFill>
              </a:rPr>
              <a:t>release.apk</a:t>
            </a:r>
            <a:r>
              <a:rPr lang="zh-CN" altLang="en-US" sz="2000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93252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CA3B65A-4302-21D1-405B-2E576F90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创建第一个</a:t>
            </a:r>
            <a:r>
              <a:rPr lang="en-US" altLang="zh-CN" b="1" dirty="0"/>
              <a:t>A</a:t>
            </a:r>
            <a:r>
              <a:rPr lang="en-US" altLang="zh-CN" sz="4400" b="1" dirty="0"/>
              <a:t>ndroid</a:t>
            </a:r>
            <a:r>
              <a:rPr lang="zh-CN" altLang="en-US" sz="4400" b="1" dirty="0"/>
              <a:t>应用（</a:t>
            </a:r>
            <a:r>
              <a:rPr lang="en-US" altLang="zh-CN" sz="4400" b="1" dirty="0"/>
              <a:t>28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CBEA60-A7DD-AC69-750D-CE9428FC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3138447"/>
            <a:ext cx="6706536" cy="5811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A38F97-1DB1-8B54-9EAB-6605179135D6}"/>
              </a:ext>
            </a:extLst>
          </p:cNvPr>
          <p:cNvSpPr txBox="1"/>
          <p:nvPr/>
        </p:nvSpPr>
        <p:spPr>
          <a:xfrm>
            <a:off x="3399850" y="4381756"/>
            <a:ext cx="514275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是不是这样就可以在实验箱上运行</a:t>
            </a:r>
            <a:r>
              <a:rPr lang="en-US" altLang="zh-CN" b="1" dirty="0"/>
              <a:t>Android</a:t>
            </a:r>
            <a:r>
              <a:rPr lang="zh-CN" altLang="en-US" b="1" dirty="0"/>
              <a:t>程序？</a:t>
            </a:r>
          </a:p>
        </p:txBody>
      </p:sp>
    </p:spTree>
    <p:extLst>
      <p:ext uri="{BB962C8B-B14F-4D97-AF65-F5344CB8AC3E}">
        <p14:creationId xmlns:p14="http://schemas.microsoft.com/office/powerpoint/2010/main" val="153469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55B26E-98C8-44BB-B0AB-6A403AA80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26" y="2577579"/>
            <a:ext cx="4763165" cy="3734321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74BD7F-E608-4A31-98FE-D16C483BF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运行“</a:t>
            </a:r>
            <a:r>
              <a:rPr lang="en-US" altLang="zh-CN" sz="2000" b="1" dirty="0">
                <a:solidFill>
                  <a:srgbClr val="FF0000"/>
                </a:solidFill>
              </a:rPr>
              <a:t>android-studio-2022.1.1.20-windows.exe</a:t>
            </a:r>
            <a:r>
              <a:rPr lang="zh-CN" altLang="en-US" sz="2000" b="1" dirty="0"/>
              <a:t>”，安装</a:t>
            </a:r>
            <a:r>
              <a:rPr lang="en-US" altLang="zh-CN" sz="2000" b="1" dirty="0"/>
              <a:t>Android Studio</a:t>
            </a:r>
            <a:endParaRPr lang="zh-CN" altLang="en-US" sz="2000" b="1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F7472A7-2580-4996-870B-1C054D2F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90843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A006-F263-9237-D4E9-9C5E06D1C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E95B0-557C-458E-991F-749BD906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964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三、运行</a:t>
            </a:r>
            <a:r>
              <a:rPr lang="en-US" altLang="zh-CN" b="1" dirty="0"/>
              <a:t>Android</a:t>
            </a:r>
            <a:r>
              <a:rPr lang="zh-CN" altLang="en-US" b="1" dirty="0"/>
              <a:t>程序样例（共</a:t>
            </a:r>
            <a:r>
              <a:rPr lang="en-US" altLang="zh-CN" b="1" dirty="0"/>
              <a:t>53</a:t>
            </a:r>
            <a:r>
              <a:rPr lang="zh-CN" altLang="en-US" b="1" dirty="0"/>
              <a:t>个）</a:t>
            </a:r>
          </a:p>
        </p:txBody>
      </p:sp>
    </p:spTree>
    <p:extLst>
      <p:ext uri="{BB962C8B-B14F-4D97-AF65-F5344CB8AC3E}">
        <p14:creationId xmlns:p14="http://schemas.microsoft.com/office/powerpoint/2010/main" val="3835741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550C6A-6DCF-3CC8-4F67-FD2556EA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13" y="0"/>
            <a:ext cx="399553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EE943C-7DA0-9660-731D-FBBAB535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330" y="0"/>
            <a:ext cx="4679484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3DD34-65E5-3B15-6695-D1B31B123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1490"/>
            <a:ext cx="10515600" cy="4351338"/>
          </a:xfrm>
        </p:spPr>
        <p:txBody>
          <a:bodyPr/>
          <a:lstStyle/>
          <a:p>
            <a:r>
              <a:rPr lang="zh-CN" altLang="en-US" sz="2000" b="1" dirty="0"/>
              <a:t>解压“</a:t>
            </a:r>
            <a:r>
              <a:rPr lang="en-US" altLang="zh-CN" sz="2000" b="1" dirty="0">
                <a:solidFill>
                  <a:srgbClr val="FF0000"/>
                </a:solidFill>
              </a:rPr>
              <a:t>Application.zip</a:t>
            </a:r>
            <a:r>
              <a:rPr lang="zh-CN" altLang="en-US" sz="2000" b="1" dirty="0"/>
              <a:t>”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02299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BEAA3-57D4-9BEE-18A9-97E79972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、界面布局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036D74-942A-E6A9-5172-73E7D5D1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17" y="2032438"/>
            <a:ext cx="3158135" cy="27931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C0B879-A750-4DA6-81DF-3D6D4BD29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374" y="2281921"/>
            <a:ext cx="3744062" cy="18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52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2134A-3C9E-4AC1-82C8-667E278E5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D0E4AD-244D-4FFA-B1C7-31667125B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829"/>
            <a:ext cx="12192000" cy="59783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A73C26-794C-4B95-8DB6-1E401BBAEDE3}"/>
              </a:ext>
            </a:extLst>
          </p:cNvPr>
          <p:cNvSpPr txBox="1"/>
          <p:nvPr/>
        </p:nvSpPr>
        <p:spPr>
          <a:xfrm>
            <a:off x="209550" y="2755151"/>
            <a:ext cx="4991100" cy="249228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）AbsoluteLayout（绝对布局）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能通过指定界面元素的坐标位置，来确定用户界面的整体布局。所谓绝对布局，是指屏幕中所有控件的摆放由开发人员通过设置控件的坐标来指定，控件容器不再负责管理其子控件的位置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461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F37ADE-B042-4E15-ADED-4E7C0610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38"/>
            <a:ext cx="12192000" cy="59975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2E1917-B54E-4B87-867C-F3AE798D0F30}"/>
              </a:ext>
            </a:extLst>
          </p:cNvPr>
          <p:cNvSpPr txBox="1"/>
          <p:nvPr/>
        </p:nvSpPr>
        <p:spPr>
          <a:xfrm>
            <a:off x="249453" y="768636"/>
            <a:ext cx="4341597" cy="332328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FrameLayout</a:t>
            </a:r>
            <a:r>
              <a:rPr lang="zh-CN" altLang="en-US" dirty="0"/>
              <a:t>（框架布局）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最简单的界面布局，它在屏幕上开辟出了一块区域，在这块区域中可以添加多个子控件，但是所有的子控件都被对齐到屏幕的左上角。框架布局的大小由子控件中尺寸最大的那个子控件来决定。如果子控件一样大，同一时刻只能看到最上面的子控件。</a:t>
            </a:r>
            <a:r>
              <a:rPr lang="zh-CN" altLang="en-US" sz="1800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545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BDC1F-194B-4CD6-BAB3-8D584074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E7D868-AACB-441F-9788-E5C7DFA6D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E1D9D4-71AA-4A8D-B07D-169BF7EA7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285"/>
            <a:ext cx="12192000" cy="63914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386E35-82E1-4D96-8C65-27D62AE5B503}"/>
              </a:ext>
            </a:extLst>
          </p:cNvPr>
          <p:cNvSpPr txBox="1"/>
          <p:nvPr/>
        </p:nvSpPr>
        <p:spPr>
          <a:xfrm>
            <a:off x="1681613" y="1988491"/>
            <a:ext cx="4414387" cy="207678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）LinearLayout（线性布局）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1800" b="1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最简单的布局之一，它提供了控件水平或者垂直排列的模型。所有的子元素如果垂直排列，则每行仅包含一个界面元素；如果水平排列，则每列仅包含一个界面元素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7679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BC5E83-6172-60F0-3F2F-D7426DCE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44" y="0"/>
            <a:ext cx="7199312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96E060-3848-6015-42AA-FF1015B6E33C}"/>
              </a:ext>
            </a:extLst>
          </p:cNvPr>
          <p:cNvSpPr txBox="1"/>
          <p:nvPr/>
        </p:nvSpPr>
        <p:spPr>
          <a:xfrm>
            <a:off x="8012865" y="195570"/>
            <a:ext cx="366618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791D2E5-A4E9-39D5-3722-8AAE47723351}"/>
              </a:ext>
            </a:extLst>
          </p:cNvPr>
          <p:cNvCxnSpPr>
            <a:cxnSpLocks/>
          </p:cNvCxnSpPr>
          <p:nvPr/>
        </p:nvCxnSpPr>
        <p:spPr>
          <a:xfrm flipH="1">
            <a:off x="6096000" y="4073913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718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1E3DD6-1E20-10F9-3011-B6B055940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804496"/>
            <a:ext cx="6373114" cy="52490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19D2DA-0F8A-B167-0BAE-7A5FC1B7DA09}"/>
              </a:ext>
            </a:extLst>
          </p:cNvPr>
          <p:cNvSpPr txBox="1"/>
          <p:nvPr/>
        </p:nvSpPr>
        <p:spPr>
          <a:xfrm>
            <a:off x="7927296" y="435164"/>
            <a:ext cx="340977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MainActivity.java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D8FCD93-B3F7-7EE4-D0D6-3263E194E967}"/>
              </a:ext>
            </a:extLst>
          </p:cNvPr>
          <p:cNvCxnSpPr>
            <a:cxnSpLocks/>
          </p:cNvCxnSpPr>
          <p:nvPr/>
        </p:nvCxnSpPr>
        <p:spPr>
          <a:xfrm flipH="1">
            <a:off x="7927296" y="5114693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176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B3DD05C-C6F0-25C9-59F9-135B2404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36" y="0"/>
            <a:ext cx="6331527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2D4E22-05E3-1D9C-D8A8-4CD7F9984A4F}"/>
              </a:ext>
            </a:extLst>
          </p:cNvPr>
          <p:cNvSpPr txBox="1"/>
          <p:nvPr/>
        </p:nvSpPr>
        <p:spPr>
          <a:xfrm>
            <a:off x="8171025" y="147525"/>
            <a:ext cx="349315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main_vervical.xml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CB14B8-5262-E24E-629B-E8A30BC0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45" y="2718577"/>
            <a:ext cx="2819794" cy="1629002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20A9BF2-0A24-06EB-4A33-2150C0464E6D}"/>
              </a:ext>
            </a:extLst>
          </p:cNvPr>
          <p:cNvCxnSpPr/>
          <p:nvPr/>
        </p:nvCxnSpPr>
        <p:spPr>
          <a:xfrm>
            <a:off x="5486400" y="2718577"/>
            <a:ext cx="2863045" cy="619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B7C88BE-85C0-6238-DDD8-1C058AA2A10A}"/>
              </a:ext>
            </a:extLst>
          </p:cNvPr>
          <p:cNvCxnSpPr/>
          <p:nvPr/>
        </p:nvCxnSpPr>
        <p:spPr>
          <a:xfrm flipV="1">
            <a:off x="5382322" y="3873190"/>
            <a:ext cx="2967123" cy="1189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1C72206-4CF5-708D-F7B2-B8870C9913AD}"/>
              </a:ext>
            </a:extLst>
          </p:cNvPr>
          <p:cNvCxnSpPr/>
          <p:nvPr/>
        </p:nvCxnSpPr>
        <p:spPr>
          <a:xfrm flipV="1">
            <a:off x="5263376" y="4200293"/>
            <a:ext cx="3086069" cy="218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3EC0FB0-14C1-00F3-B506-4CFDA6D03BBF}"/>
              </a:ext>
            </a:extLst>
          </p:cNvPr>
          <p:cNvCxnSpPr/>
          <p:nvPr/>
        </p:nvCxnSpPr>
        <p:spPr>
          <a:xfrm flipV="1">
            <a:off x="6504878" y="3533078"/>
            <a:ext cx="2074127" cy="79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28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C64B6-71D5-42ED-AD0D-EC8BFD2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7A05B-6162-4F16-9E69-70E20767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E6DB47-9B8A-41B9-8208-5CDAC5E7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174"/>
            <a:ext cx="12192000" cy="6268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12AD40-0A05-4EB4-8324-DA03DC44E695}"/>
              </a:ext>
            </a:extLst>
          </p:cNvPr>
          <p:cNvSpPr txBox="1"/>
          <p:nvPr/>
        </p:nvSpPr>
        <p:spPr>
          <a:xfrm>
            <a:off x="330366" y="2819399"/>
            <a:ext cx="4625809" cy="262135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）RelativeLayout（相对布局）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一种非常灵活的布局方式，能够通过指定界面元素与其他元素的相对位置关系，确定界面中所有元素的布局位置，能够最大限度保证在各种屏幕类型的手机上正确显示界面布局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26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E940EA-9B61-4AA9-94A9-D6C11FB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52" y="2401877"/>
            <a:ext cx="4772691" cy="371526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4D9ABFD-8F36-4696-9769-0C3D8BCD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2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038004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91D3F-74EE-4C9C-8065-4C5738F1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2CF67-B383-43BE-AA02-C103EFC11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909F5-4116-4ED1-BFDE-4A139066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665"/>
            <a:ext cx="12192000" cy="60386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5ED353-8C98-4AEF-A8A2-899E3CD23A3F}"/>
              </a:ext>
            </a:extLst>
          </p:cNvPr>
          <p:cNvSpPr txBox="1"/>
          <p:nvPr/>
        </p:nvSpPr>
        <p:spPr>
          <a:xfrm>
            <a:off x="200025" y="2547402"/>
            <a:ext cx="4279900" cy="290778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）TableLayout（表格布局）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以行和列的形式管理控件，每行为一个 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TimesNewRomanPSMT"/>
              </a:rPr>
              <a:t>TableRow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对象，也可以为一个 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NewRomanPSMT"/>
              </a:rPr>
              <a:t>View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对象，当为 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NewRomanPSMT"/>
              </a:rPr>
              <a:t>View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对象时，该 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NewRomanPSMT"/>
              </a:rPr>
              <a:t>View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对象将跨越该行的所有列。在 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TimesNewRomanPSMT"/>
              </a:rPr>
              <a:t>TableRow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中可以添加子控件，每添加一个子控件为一列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059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455A8-A440-DC15-5865-11400737C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D6E78-163D-BA57-4C8F-B06FD0BB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、界面控件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4CFA32-E73E-7E52-C784-90EE883CD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08" y="2101366"/>
            <a:ext cx="5368122" cy="29280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D15233-6B6B-46DA-A2BE-E6A27C99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41" y="2408442"/>
            <a:ext cx="4592513" cy="20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88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1967F-DB3B-443C-8027-51E5220F4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7519B1-CC6B-42D6-9793-8549C821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998"/>
            <a:ext cx="12192000" cy="60260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CAFFA2-A278-4D79-BAEA-DF32A112F656}"/>
              </a:ext>
            </a:extLst>
          </p:cNvPr>
          <p:cNvSpPr txBox="1"/>
          <p:nvPr/>
        </p:nvSpPr>
        <p:spPr>
          <a:xfrm>
            <a:off x="838199" y="3539629"/>
            <a:ext cx="441325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）ButtonDemo（按钮控件）</a:t>
            </a:r>
          </a:p>
        </p:txBody>
      </p:sp>
    </p:spTree>
    <p:extLst>
      <p:ext uri="{BB962C8B-B14F-4D97-AF65-F5344CB8AC3E}">
        <p14:creationId xmlns:p14="http://schemas.microsoft.com/office/powerpoint/2010/main" val="1279974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2E2DC-BD59-4F42-8481-E0CBBCC6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3E5CB0-3AAE-4E41-8113-72D04C7F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829"/>
            <a:ext cx="12192000" cy="59783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E4ABEB-5FFA-4D17-803B-E25897A4E05A}"/>
              </a:ext>
            </a:extLst>
          </p:cNvPr>
          <p:cNvSpPr txBox="1"/>
          <p:nvPr/>
        </p:nvSpPr>
        <p:spPr>
          <a:xfrm>
            <a:off x="355132" y="4193679"/>
            <a:ext cx="943021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）CheckboxRadiobuttonDemo（多个选项控件和单个选项控件）</a:t>
            </a:r>
          </a:p>
        </p:txBody>
      </p:sp>
    </p:spTree>
    <p:extLst>
      <p:ext uri="{BB962C8B-B14F-4D97-AF65-F5344CB8AC3E}">
        <p14:creationId xmlns:p14="http://schemas.microsoft.com/office/powerpoint/2010/main" val="22240640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1DD924-AD9E-9C6D-9225-C022F250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824" y="0"/>
            <a:ext cx="7332351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48290C-CFB5-26F8-7A90-679C43743BFD}"/>
              </a:ext>
            </a:extLst>
          </p:cNvPr>
          <p:cNvSpPr txBox="1"/>
          <p:nvPr/>
        </p:nvSpPr>
        <p:spPr>
          <a:xfrm>
            <a:off x="8012864" y="195570"/>
            <a:ext cx="359927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C0969B6-165A-DDF3-79A0-8316FB018438}"/>
              </a:ext>
            </a:extLst>
          </p:cNvPr>
          <p:cNvCxnSpPr>
            <a:cxnSpLocks/>
          </p:cNvCxnSpPr>
          <p:nvPr/>
        </p:nvCxnSpPr>
        <p:spPr>
          <a:xfrm flipH="1">
            <a:off x="5977056" y="4148253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702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1835-5B8B-2250-4364-11AB8E45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8FA115-E295-FB3A-8EC4-3A0E36E7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78" y="0"/>
            <a:ext cx="5352844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EC3405-26F1-5EF3-A560-8E0E16A95FCA}"/>
              </a:ext>
            </a:extLst>
          </p:cNvPr>
          <p:cNvSpPr txBox="1"/>
          <p:nvPr/>
        </p:nvSpPr>
        <p:spPr>
          <a:xfrm>
            <a:off x="7927296" y="435164"/>
            <a:ext cx="340977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MainActivity.java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EB3C027-3244-275A-EE31-E4DD6D1B7E70}"/>
              </a:ext>
            </a:extLst>
          </p:cNvPr>
          <p:cNvCxnSpPr>
            <a:cxnSpLocks/>
          </p:cNvCxnSpPr>
          <p:nvPr/>
        </p:nvCxnSpPr>
        <p:spPr>
          <a:xfrm flipH="1">
            <a:off x="6291785" y="2869579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9322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61795-A51A-3E21-0121-C01842FDE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2CD018-CEF8-32C5-B49C-C98CDD98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58" y="0"/>
            <a:ext cx="525248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6754F1-A566-179E-C2B8-C93466F0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072" y="2329420"/>
            <a:ext cx="2724530" cy="199100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856B29B-152E-2C44-9561-ADF5AE09F8A8}"/>
              </a:ext>
            </a:extLst>
          </p:cNvPr>
          <p:cNvCxnSpPr/>
          <p:nvPr/>
        </p:nvCxnSpPr>
        <p:spPr>
          <a:xfrm>
            <a:off x="5746595" y="2906751"/>
            <a:ext cx="2674477" cy="312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6DC5A61-0E41-A424-AF0F-E79853F67512}"/>
              </a:ext>
            </a:extLst>
          </p:cNvPr>
          <p:cNvCxnSpPr/>
          <p:nvPr/>
        </p:nvCxnSpPr>
        <p:spPr>
          <a:xfrm flipV="1">
            <a:off x="5746595" y="3508917"/>
            <a:ext cx="2674477" cy="230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587DB91-3A98-245B-5160-7247462EBA77}"/>
              </a:ext>
            </a:extLst>
          </p:cNvPr>
          <p:cNvCxnSpPr/>
          <p:nvPr/>
        </p:nvCxnSpPr>
        <p:spPr>
          <a:xfrm flipV="1">
            <a:off x="6095999" y="3796316"/>
            <a:ext cx="2393796" cy="1251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3CA09F-6F85-F147-7FAF-1FC76B4690B0}"/>
              </a:ext>
            </a:extLst>
          </p:cNvPr>
          <p:cNvCxnSpPr/>
          <p:nvPr/>
        </p:nvCxnSpPr>
        <p:spPr>
          <a:xfrm flipV="1">
            <a:off x="6014224" y="4152562"/>
            <a:ext cx="2490439" cy="1712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78DCF54-769C-41C7-2D6E-3C7D03B2DA32}"/>
              </a:ext>
            </a:extLst>
          </p:cNvPr>
          <p:cNvCxnSpPr/>
          <p:nvPr/>
        </p:nvCxnSpPr>
        <p:spPr>
          <a:xfrm>
            <a:off x="6095999" y="1903141"/>
            <a:ext cx="2325073" cy="1077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6AC8AEF-CBA3-31C4-2BDE-798B75F8D10D}"/>
              </a:ext>
            </a:extLst>
          </p:cNvPr>
          <p:cNvSpPr txBox="1"/>
          <p:nvPr/>
        </p:nvSpPr>
        <p:spPr>
          <a:xfrm>
            <a:off x="8171025" y="898373"/>
            <a:ext cx="349315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05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CFBAB-184F-4225-A6C2-ADF1A061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D40C6-9DC7-4CA2-95D3-AE9AD4C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6209F8-C0B2-4362-9CEF-940BCCAD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735"/>
            <a:ext cx="12192000" cy="63505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0BAB52-3CA1-4D80-93D4-43C1296B2AAB}"/>
              </a:ext>
            </a:extLst>
          </p:cNvPr>
          <p:cNvSpPr txBox="1"/>
          <p:nvPr/>
        </p:nvSpPr>
        <p:spPr>
          <a:xfrm>
            <a:off x="729114" y="3539629"/>
            <a:ext cx="473188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）ListViewDemo（列表控件）</a:t>
            </a:r>
          </a:p>
        </p:txBody>
      </p:sp>
    </p:spTree>
    <p:extLst>
      <p:ext uri="{BB962C8B-B14F-4D97-AF65-F5344CB8AC3E}">
        <p14:creationId xmlns:p14="http://schemas.microsoft.com/office/powerpoint/2010/main" val="26389119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DE27F9-0813-49E2-921D-79F5B2E9A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F2220C-D3AB-4A62-8BD1-554C48E6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53"/>
            <a:ext cx="12192000" cy="60704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24E173-7B0D-40F6-9B44-8B3BBD77B9CD}"/>
              </a:ext>
            </a:extLst>
          </p:cNvPr>
          <p:cNvSpPr txBox="1"/>
          <p:nvPr/>
        </p:nvSpPr>
        <p:spPr>
          <a:xfrm>
            <a:off x="921619" y="3679877"/>
            <a:ext cx="792393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）SpinnerDemo（能够从多个选项中选择选项的控件）</a:t>
            </a:r>
          </a:p>
        </p:txBody>
      </p:sp>
    </p:spTree>
    <p:extLst>
      <p:ext uri="{BB962C8B-B14F-4D97-AF65-F5344CB8AC3E}">
        <p14:creationId xmlns:p14="http://schemas.microsoft.com/office/powerpoint/2010/main" val="3608325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422A47-5EAE-4755-A5E4-2F505DD13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FB9127-5944-44B7-B9C6-0EE79319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528699"/>
            <a:ext cx="12192000" cy="60482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152FE7-25A4-4CB3-AE30-AF61CCF231AA}"/>
              </a:ext>
            </a:extLst>
          </p:cNvPr>
          <p:cNvSpPr txBox="1"/>
          <p:nvPr/>
        </p:nvSpPr>
        <p:spPr>
          <a:xfrm>
            <a:off x="537210" y="4933949"/>
            <a:ext cx="602869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）TextViewDemo（显示字符串的控件）</a:t>
            </a:r>
          </a:p>
        </p:txBody>
      </p:sp>
    </p:spTree>
    <p:extLst>
      <p:ext uri="{BB962C8B-B14F-4D97-AF65-F5344CB8AC3E}">
        <p14:creationId xmlns:p14="http://schemas.microsoft.com/office/powerpoint/2010/main" val="220658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2336A1-626F-459B-BCBE-46A3DA05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483" y="2337038"/>
            <a:ext cx="4734586" cy="367716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DD725E81-47C9-4BE1-931B-257FF370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3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AFEA70B-DA95-C6A2-AB62-256841160729}"/>
              </a:ext>
            </a:extLst>
          </p:cNvPr>
          <p:cNvCxnSpPr/>
          <p:nvPr/>
        </p:nvCxnSpPr>
        <p:spPr>
          <a:xfrm>
            <a:off x="3384550" y="3886200"/>
            <a:ext cx="5334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065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54FA1-29DC-E7C6-1345-088CD541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9C95C-F647-78F2-C367-537D446A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、界面事件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26CC9C-BD94-4B93-8783-8D55BB2EA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829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在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TimesNewRomanPSMT"/>
              </a:rPr>
              <a:t>Android 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系统中，存在多种界面事件，如点击事件、触摸事件、焦点事件和菜单事件等，在这些界面事件发生时，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TimesNewRomanPSMT"/>
              </a:rPr>
              <a:t>Android 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界面框架调用界面控件的事件处理方法对事件进行处理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br>
              <a:rPr lang="zh-CN" altLang="en-US" sz="4000" dirty="0"/>
            </a:br>
            <a:endParaRPr lang="zh-CN" altLang="en-US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C238E1-EBBE-C406-62B8-8497772D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096" y="4086225"/>
            <a:ext cx="3430729" cy="13145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CE2E88-A053-414A-B22E-9B5BBBAE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4265395"/>
            <a:ext cx="4295397" cy="113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13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25AB3-A285-5C22-259F-20944653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AF3840-1C9B-1085-AE13-9FE3A406A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D6ACC3-06FA-71CD-C854-DA87627B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807"/>
            <a:ext cx="12192000" cy="57463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41C221-14C3-FF60-00C7-E531F66D4FC6}"/>
              </a:ext>
            </a:extLst>
          </p:cNvPr>
          <p:cNvSpPr txBox="1"/>
          <p:nvPr/>
        </p:nvSpPr>
        <p:spPr>
          <a:xfrm>
            <a:off x="555858" y="3198166"/>
            <a:ext cx="493689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KeyEventDemo</a:t>
            </a:r>
            <a:r>
              <a:rPr lang="zh-CN" altLang="en-US" dirty="0"/>
              <a:t>（按键事件）</a:t>
            </a:r>
          </a:p>
        </p:txBody>
      </p:sp>
    </p:spTree>
    <p:extLst>
      <p:ext uri="{BB962C8B-B14F-4D97-AF65-F5344CB8AC3E}">
        <p14:creationId xmlns:p14="http://schemas.microsoft.com/office/powerpoint/2010/main" val="30137589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6818B-C6E8-ABA8-DC20-FBC6B8224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223E4-8A4A-4E2C-D4FE-84FB90D6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3869E-08CF-E9E9-B8A5-1CDB2632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536"/>
            <a:ext cx="12192000" cy="5796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917771-AA9B-A55D-7739-E5F0D9D56C4E}"/>
              </a:ext>
            </a:extLst>
          </p:cNvPr>
          <p:cNvSpPr txBox="1"/>
          <p:nvPr/>
        </p:nvSpPr>
        <p:spPr>
          <a:xfrm>
            <a:off x="193908" y="3807766"/>
            <a:ext cx="5140092" cy="207678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TouchEventDemo</a:t>
            </a:r>
            <a:r>
              <a:rPr lang="zh-CN" altLang="en-US" dirty="0"/>
              <a:t>（手势处理）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800" i="0" dirty="0">
                <a:solidFill>
                  <a:srgbClr val="000000"/>
                </a:solidFill>
                <a:effectLst/>
                <a:latin typeface="TimesNewRomanPSMT"/>
              </a:rPr>
              <a:t>Android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界面框架支持对触摸事件的监听，并能够将触摸事件的详细信息传递给处理方法，不过需要设置触摸事件的监听器，并重载 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TimesNewRomanPSMT"/>
              </a:rPr>
              <a:t>onTouch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NewRomanPSMT"/>
              </a:rPr>
              <a:t> ()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方法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001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12EB58-FCA4-3227-9111-0518905E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344" y="0"/>
            <a:ext cx="745331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A25769-DE87-9D02-706B-DF1FCF0E258D}"/>
              </a:ext>
            </a:extLst>
          </p:cNvPr>
          <p:cNvSpPr txBox="1"/>
          <p:nvPr/>
        </p:nvSpPr>
        <p:spPr>
          <a:xfrm>
            <a:off x="8012865" y="195570"/>
            <a:ext cx="36959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B16FD0B-1DF5-811A-7440-248B89E39620}"/>
              </a:ext>
            </a:extLst>
          </p:cNvPr>
          <p:cNvCxnSpPr>
            <a:cxnSpLocks/>
          </p:cNvCxnSpPr>
          <p:nvPr/>
        </p:nvCxnSpPr>
        <p:spPr>
          <a:xfrm flipH="1">
            <a:off x="5977056" y="4096215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241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0BFE8-F4B2-3025-39A1-B4F0F5F7F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F3D6BB-10EB-67C1-F993-3E829233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91" y="0"/>
            <a:ext cx="611741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4FF3FB-A3CD-7471-D1FD-C8A5D721CB1D}"/>
              </a:ext>
            </a:extLst>
          </p:cNvPr>
          <p:cNvSpPr txBox="1"/>
          <p:nvPr/>
        </p:nvSpPr>
        <p:spPr>
          <a:xfrm>
            <a:off x="7927296" y="435164"/>
            <a:ext cx="340977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MainActivity.java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2E41BC2-CB51-1313-E0E1-842EACAFE444}"/>
              </a:ext>
            </a:extLst>
          </p:cNvPr>
          <p:cNvCxnSpPr>
            <a:cxnSpLocks/>
          </p:cNvCxnSpPr>
          <p:nvPr/>
        </p:nvCxnSpPr>
        <p:spPr>
          <a:xfrm flipH="1">
            <a:off x="5756526" y="4646340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572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201BB-F3D1-AF77-26F6-6BD73D7D2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E8A82E-0715-7A0F-9418-F29694A6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878" y="0"/>
            <a:ext cx="7190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33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2846E-E90F-248B-F7C1-994980F1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C7CD9A-DD85-E053-44B1-8766B9C1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199839"/>
            <a:ext cx="6944694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923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38497-DAD3-9A1E-B688-6E10772F6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8A7852-7946-7A0F-DFAC-9AD4E2E7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2" y="1347497"/>
            <a:ext cx="8849960" cy="4163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84AA4E-1C50-7184-DD1B-7EBFBCF2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986" y="1995287"/>
            <a:ext cx="2734057" cy="351521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202D039-3683-422F-64B0-D69BF3FBC310}"/>
              </a:ext>
            </a:extLst>
          </p:cNvPr>
          <p:cNvCxnSpPr/>
          <p:nvPr/>
        </p:nvCxnSpPr>
        <p:spPr>
          <a:xfrm flipV="1">
            <a:off x="4430751" y="3752895"/>
            <a:ext cx="4891669" cy="4399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4AB33EA-4B26-6F2F-11E0-2D857D4C4B25}"/>
              </a:ext>
            </a:extLst>
          </p:cNvPr>
          <p:cNvSpPr txBox="1"/>
          <p:nvPr/>
        </p:nvSpPr>
        <p:spPr>
          <a:xfrm>
            <a:off x="8171025" y="898373"/>
            <a:ext cx="344854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280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25BC0-D121-2097-548F-82AFC7D06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8751A-C030-89D2-74A7-BC4FE92E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4</a:t>
            </a:r>
            <a:r>
              <a:rPr lang="zh-CN" altLang="en-US" b="1" dirty="0"/>
              <a:t>、</a:t>
            </a:r>
            <a:r>
              <a:rPr lang="en-US" altLang="zh-CN" b="1" dirty="0" err="1"/>
              <a:t>ActionBar</a:t>
            </a:r>
            <a:r>
              <a:rPr lang="zh-CN" altLang="en-US" b="1" dirty="0"/>
              <a:t>和菜单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C6EBB9-E301-DF32-F6BC-93309CEF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3849054"/>
            <a:ext cx="3285892" cy="26438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053C2-D738-4D96-A981-EFD14DF3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62" y="4065342"/>
            <a:ext cx="4231145" cy="19505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DD03F1-5AA8-4E24-8DB8-D0A3F3DC8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46" y="1490046"/>
            <a:ext cx="8700491" cy="22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62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1B162-1332-8147-3773-143B5C2CB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E7D25-1ADA-6559-577E-35BD8BBC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AB80B4-E2F2-5A21-BA8C-1B073818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C60791-E0E1-ADF1-B07F-7A199237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58"/>
            <a:ext cx="12192000" cy="6302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D24496-79FE-8E6D-1003-C2712998D225}"/>
              </a:ext>
            </a:extLst>
          </p:cNvPr>
          <p:cNvSpPr txBox="1"/>
          <p:nvPr/>
        </p:nvSpPr>
        <p:spPr>
          <a:xfrm>
            <a:off x="555858" y="3198166"/>
            <a:ext cx="649899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）ActionBarDemo（方便快捷的导航神器）</a:t>
            </a:r>
          </a:p>
        </p:txBody>
      </p:sp>
    </p:spTree>
    <p:extLst>
      <p:ext uri="{BB962C8B-B14F-4D97-AF65-F5344CB8AC3E}">
        <p14:creationId xmlns:p14="http://schemas.microsoft.com/office/powerpoint/2010/main" val="340585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2D00E6-CD91-4898-B57E-D3FCA108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460" y="2373083"/>
            <a:ext cx="4791744" cy="370574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8ACBD5E-0ADF-4238-A2CA-E3D6E8A2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安装</a:t>
            </a:r>
            <a:r>
              <a:rPr lang="en-US" altLang="zh-CN" b="1" dirty="0"/>
              <a:t>A</a:t>
            </a:r>
            <a:r>
              <a:rPr lang="en-US" altLang="zh-CN" sz="4400" b="1" dirty="0"/>
              <a:t>ndroid Studio</a:t>
            </a:r>
            <a:r>
              <a:rPr lang="zh-CN" altLang="en-US" sz="4400" b="1" dirty="0"/>
              <a:t>（</a:t>
            </a:r>
            <a:r>
              <a:rPr lang="en-US" altLang="zh-CN" b="1" dirty="0"/>
              <a:t>4</a:t>
            </a:r>
            <a:r>
              <a:rPr lang="zh-CN" altLang="en-US" sz="4400" b="1" dirty="0"/>
              <a:t>）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618014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8B3B23-C062-C53C-DA31-05C04C31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188" y="0"/>
            <a:ext cx="7749623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98AD29-7430-48DA-36F9-57956AC3405F}"/>
              </a:ext>
            </a:extLst>
          </p:cNvPr>
          <p:cNvSpPr txBox="1"/>
          <p:nvPr/>
        </p:nvSpPr>
        <p:spPr>
          <a:xfrm>
            <a:off x="8012864" y="195570"/>
            <a:ext cx="362157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配置文件：</a:t>
            </a:r>
            <a:r>
              <a:rPr lang="en-US" altLang="zh-CN" dirty="0">
                <a:solidFill>
                  <a:srgbClr val="FF0000"/>
                </a:solidFill>
              </a:rPr>
              <a:t>AndroidManifest.xml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1B42C38-F6DF-F7A2-0EFB-E28727B404FF}"/>
              </a:ext>
            </a:extLst>
          </p:cNvPr>
          <p:cNvCxnSpPr>
            <a:cxnSpLocks/>
          </p:cNvCxnSpPr>
          <p:nvPr/>
        </p:nvCxnSpPr>
        <p:spPr>
          <a:xfrm flipH="1">
            <a:off x="6980664" y="4036743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519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3A080-B634-AA7A-DCB1-47F8C4CA1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CFF66E-5576-93EB-D8C2-F19A5804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5" y="0"/>
            <a:ext cx="434798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9B97FE-D9E9-C953-7C43-36B4AB25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6" y="505522"/>
            <a:ext cx="5623878" cy="63524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760AE8-A86C-42C8-6C7B-FBD9087DA4D9}"/>
              </a:ext>
            </a:extLst>
          </p:cNvPr>
          <p:cNvSpPr txBox="1"/>
          <p:nvPr/>
        </p:nvSpPr>
        <p:spPr>
          <a:xfrm>
            <a:off x="3147880" y="89208"/>
            <a:ext cx="377654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主活动程序：</a:t>
            </a:r>
            <a:r>
              <a:rPr lang="en-US" altLang="zh-CN" b="1" dirty="0">
                <a:solidFill>
                  <a:srgbClr val="FF0000"/>
                </a:solidFill>
              </a:rPr>
              <a:t>ActionBarDemo.java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4ABF25F-0928-3DBD-B01C-AD2CEB091607}"/>
              </a:ext>
            </a:extLst>
          </p:cNvPr>
          <p:cNvCxnSpPr>
            <a:cxnSpLocks/>
          </p:cNvCxnSpPr>
          <p:nvPr/>
        </p:nvCxnSpPr>
        <p:spPr>
          <a:xfrm flipH="1">
            <a:off x="10236820" y="1657817"/>
            <a:ext cx="5426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526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21D85-0E4C-F1E2-4783-ECFB6DECC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DBC7E0-B0EE-CE27-74D7-66553A7C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8574"/>
            <a:ext cx="6620799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29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E4F018-7EEA-BB08-D68C-101065F2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475838"/>
            <a:ext cx="7259063" cy="59063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5B5CF9-ABCE-4B2A-EB01-2EAB4486865D}"/>
              </a:ext>
            </a:extLst>
          </p:cNvPr>
          <p:cNvSpPr txBox="1"/>
          <p:nvPr/>
        </p:nvSpPr>
        <p:spPr>
          <a:xfrm>
            <a:off x="8171025" y="898373"/>
            <a:ext cx="3508019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主活动界面：</a:t>
            </a:r>
            <a:r>
              <a:rPr lang="en-US" altLang="zh-CN" dirty="0">
                <a:solidFill>
                  <a:srgbClr val="FF0000"/>
                </a:solidFill>
              </a:rPr>
              <a:t>activity_main.xml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7139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CCE64-A039-D1C0-6687-88B79226F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22EE2-C415-606C-07E3-DD598F664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D57ED9-84C2-A0EF-A925-DF2B519F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433"/>
            <a:ext cx="12192000" cy="57711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339DA0-8BA2-BC33-C7FF-06A255E02412}"/>
              </a:ext>
            </a:extLst>
          </p:cNvPr>
          <p:cNvSpPr txBox="1"/>
          <p:nvPr/>
        </p:nvSpPr>
        <p:spPr>
          <a:xfrm>
            <a:off x="555858" y="3198166"/>
            <a:ext cx="863259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）ActionBarDemo</a:t>
            </a:r>
            <a:r>
              <a:rPr lang="en-US" altLang="zh-CN" dirty="0"/>
              <a:t>Button</a:t>
            </a:r>
            <a:r>
              <a:rPr lang="zh-CN" altLang="en-US" dirty="0"/>
              <a:t>（</a:t>
            </a:r>
            <a:r>
              <a:rPr lang="en-US" altLang="zh-CN" dirty="0" err="1"/>
              <a:t>ActionBar</a:t>
            </a:r>
            <a:r>
              <a:rPr lang="en-US" altLang="zh-CN" dirty="0"/>
              <a:t> </a:t>
            </a:r>
            <a:r>
              <a:rPr lang="zh-CN" altLang="en-US" dirty="0"/>
              <a:t>中添加 </a:t>
            </a:r>
            <a:r>
              <a:rPr lang="en-US" altLang="zh-CN" dirty="0"/>
              <a:t>Action </a:t>
            </a:r>
            <a:r>
              <a:rPr lang="zh-CN" altLang="en-US" dirty="0"/>
              <a:t>按钮）</a:t>
            </a:r>
          </a:p>
        </p:txBody>
      </p:sp>
    </p:spTree>
    <p:extLst>
      <p:ext uri="{BB962C8B-B14F-4D97-AF65-F5344CB8AC3E}">
        <p14:creationId xmlns:p14="http://schemas.microsoft.com/office/powerpoint/2010/main" val="37328023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79121-B867-0A1E-DC16-1F781C45C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C30E88-3EF7-2F75-F0EB-107062354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1DEFE6-D91B-1FCC-19C7-E436A34A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08"/>
            <a:ext cx="12192000" cy="60165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BAD443-08B7-80A0-066D-650B72DBEAE1}"/>
              </a:ext>
            </a:extLst>
          </p:cNvPr>
          <p:cNvSpPr txBox="1"/>
          <p:nvPr/>
        </p:nvSpPr>
        <p:spPr>
          <a:xfrm>
            <a:off x="555858" y="3198166"/>
            <a:ext cx="802299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）ActionBarDemo</a:t>
            </a:r>
            <a:r>
              <a:rPr lang="en-US" altLang="zh-CN" dirty="0"/>
              <a:t>Spinner</a:t>
            </a:r>
            <a:r>
              <a:rPr lang="zh-CN" altLang="en-US" dirty="0"/>
              <a:t>（</a:t>
            </a:r>
            <a:r>
              <a:rPr lang="en-US" altLang="zh-CN" dirty="0" err="1"/>
              <a:t>ActionBar</a:t>
            </a:r>
            <a:r>
              <a:rPr lang="en-US" altLang="zh-CN" dirty="0"/>
              <a:t> </a:t>
            </a:r>
            <a:r>
              <a:rPr lang="zh-CN" altLang="en-US" dirty="0"/>
              <a:t>的标题和图标）</a:t>
            </a:r>
          </a:p>
        </p:txBody>
      </p:sp>
    </p:spTree>
    <p:extLst>
      <p:ext uri="{BB962C8B-B14F-4D97-AF65-F5344CB8AC3E}">
        <p14:creationId xmlns:p14="http://schemas.microsoft.com/office/powerpoint/2010/main" val="21416880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21EA-F4D8-733E-6C83-0164ADB9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E4BB0-B44D-D90B-E45B-FAE07797C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0612B6-CFD2-6760-2EAD-7856300A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648"/>
            <a:ext cx="12192000" cy="60547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354478-5FC0-62EE-44F5-6BA6CF043C20}"/>
              </a:ext>
            </a:extLst>
          </p:cNvPr>
          <p:cNvSpPr txBox="1"/>
          <p:nvPr/>
        </p:nvSpPr>
        <p:spPr>
          <a:xfrm>
            <a:off x="555858" y="3198166"/>
            <a:ext cx="578144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 err="1"/>
              <a:t>ContextMenuDemo</a:t>
            </a:r>
            <a:r>
              <a:rPr lang="zh-CN" altLang="en-US" dirty="0"/>
              <a:t>（上下文菜单）</a:t>
            </a:r>
          </a:p>
        </p:txBody>
      </p:sp>
    </p:spTree>
    <p:extLst>
      <p:ext uri="{BB962C8B-B14F-4D97-AF65-F5344CB8AC3E}">
        <p14:creationId xmlns:p14="http://schemas.microsoft.com/office/powerpoint/2010/main" val="3840914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889B7-C76F-29BA-93CF-7E68A4CEA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1DAEB6-4779-6F22-999E-5230EF4F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11EAD6-BB61-92FD-76A1-9325A4A2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594"/>
            <a:ext cx="12192000" cy="58768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426B1C-57AD-3B5C-1A93-34B792D8E97D}"/>
              </a:ext>
            </a:extLst>
          </p:cNvPr>
          <p:cNvSpPr txBox="1"/>
          <p:nvPr/>
        </p:nvSpPr>
        <p:spPr>
          <a:xfrm>
            <a:off x="555858" y="3198166"/>
            <a:ext cx="535599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 err="1"/>
              <a:t>OptionMenuDemo</a:t>
            </a:r>
            <a:r>
              <a:rPr lang="zh-CN" altLang="en-US" dirty="0"/>
              <a:t>（选项菜单）</a:t>
            </a:r>
          </a:p>
        </p:txBody>
      </p:sp>
    </p:spTree>
    <p:extLst>
      <p:ext uri="{BB962C8B-B14F-4D97-AF65-F5344CB8AC3E}">
        <p14:creationId xmlns:p14="http://schemas.microsoft.com/office/powerpoint/2010/main" val="34520862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33250-9CC5-C289-456F-A04F8D47D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4028D-C198-2994-5780-E03AE8E1F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D29C8D-F62D-8138-DCDB-3FB85F10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127"/>
            <a:ext cx="12192000" cy="57497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95F828-DB7A-14C1-654D-A5D0CC5BCE07}"/>
              </a:ext>
            </a:extLst>
          </p:cNvPr>
          <p:cNvSpPr txBox="1"/>
          <p:nvPr/>
        </p:nvSpPr>
        <p:spPr>
          <a:xfrm>
            <a:off x="555858" y="3198166"/>
            <a:ext cx="447969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  <a:r>
              <a:rPr lang="en-US" altLang="zh-CN" dirty="0" err="1"/>
              <a:t>SubMenuDemo</a:t>
            </a:r>
            <a:r>
              <a:rPr lang="zh-CN" altLang="en-US" dirty="0"/>
              <a:t>（子菜单）</a:t>
            </a:r>
          </a:p>
        </p:txBody>
      </p:sp>
    </p:spTree>
    <p:extLst>
      <p:ext uri="{BB962C8B-B14F-4D97-AF65-F5344CB8AC3E}">
        <p14:creationId xmlns:p14="http://schemas.microsoft.com/office/powerpoint/2010/main" val="8673929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330CF-79A3-3FDB-2CF3-D2D0F55E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87A8C-004E-F465-18B6-BAA4564A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9PatchDemo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3E16F-F02E-45BF-A4C9-FC8C84949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627710"/>
            <a:ext cx="5467350" cy="38586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9PatchDemo</a:t>
            </a:r>
            <a:r>
              <a:rPr lang="zh-CN" altLang="en-US" sz="2400" b="1" dirty="0"/>
              <a:t>是用于演示</a:t>
            </a:r>
            <a:r>
              <a:rPr lang="en-US" altLang="zh-CN" sz="2400" b="1" dirty="0"/>
              <a:t>9patch</a:t>
            </a:r>
            <a:r>
              <a:rPr lang="zh-CN" altLang="en-US" sz="2400" b="1" dirty="0"/>
              <a:t>图片使用方法的</a:t>
            </a:r>
            <a:r>
              <a:rPr lang="en-US" altLang="zh-CN" sz="2400" b="1" dirty="0"/>
              <a:t>Android</a:t>
            </a:r>
            <a:r>
              <a:rPr lang="zh-CN" altLang="en-US" sz="2400" b="1" dirty="0"/>
              <a:t>应用示例。</a:t>
            </a:r>
            <a:r>
              <a:rPr lang="en-US" altLang="zh-CN" sz="2400" b="1" dirty="0">
                <a:solidFill>
                  <a:srgbClr val="C00000"/>
                </a:solidFill>
              </a:rPr>
              <a:t>9patch</a:t>
            </a:r>
            <a:r>
              <a:rPr lang="zh-CN" altLang="en-US" sz="2400" b="1" dirty="0">
                <a:solidFill>
                  <a:srgbClr val="C00000"/>
                </a:solidFill>
              </a:rPr>
              <a:t>图片是一种</a:t>
            </a:r>
            <a:r>
              <a:rPr lang="en-US" altLang="zh-CN" sz="2400" b="1" dirty="0">
                <a:solidFill>
                  <a:srgbClr val="C00000"/>
                </a:solidFill>
              </a:rPr>
              <a:t>Android</a:t>
            </a:r>
            <a:r>
              <a:rPr lang="zh-CN" altLang="en-US" sz="2400" b="1" dirty="0">
                <a:solidFill>
                  <a:srgbClr val="C00000"/>
                </a:solidFill>
              </a:rPr>
              <a:t>系统专用的可伸缩图片格式</a:t>
            </a:r>
            <a:r>
              <a:rPr lang="zh-CN" altLang="en-US" sz="2400" b="1" dirty="0"/>
              <a:t>，通过定义可扩展区域和内容显示区，解决不同分辨率屏幕的适配问题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8CEE3C-3886-0EB1-54C5-73084147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10" y="1627710"/>
            <a:ext cx="2755658" cy="36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7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28160</TotalTime>
  <Words>2294</Words>
  <Application>Microsoft Office PowerPoint</Application>
  <PresentationFormat>宽屏</PresentationFormat>
  <Paragraphs>251</Paragraphs>
  <Slides>188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188</vt:i4>
      </vt:variant>
    </vt:vector>
  </HeadingPairs>
  <TitlesOfParts>
    <vt:vector size="194" baseType="lpstr">
      <vt:lpstr>TimesNewRomanPSMT</vt:lpstr>
      <vt:lpstr>等线</vt:lpstr>
      <vt:lpstr>等线 Light</vt:lpstr>
      <vt:lpstr>SimSun</vt:lpstr>
      <vt:lpstr>Arial</vt:lpstr>
      <vt:lpstr>Office 主题​​</vt:lpstr>
      <vt:lpstr>《嵌入式系统》  （实验七    Android实验） （第一部分   在电脑上运行Android程序）</vt:lpstr>
      <vt:lpstr>目录</vt:lpstr>
      <vt:lpstr>实验指导书</vt:lpstr>
      <vt:lpstr>一、安装Android Studio</vt:lpstr>
      <vt:lpstr>解压SDK.zip</vt:lpstr>
      <vt:lpstr>安装Android Studio（1） </vt:lpstr>
      <vt:lpstr>安装Android Studio（2） </vt:lpstr>
      <vt:lpstr>安装Android Studio（3） </vt:lpstr>
      <vt:lpstr>安装Android Studio（4） </vt:lpstr>
      <vt:lpstr>安装Android Studio（5） </vt:lpstr>
      <vt:lpstr>安装Android Studio（6） </vt:lpstr>
      <vt:lpstr>安装Android Studio（7） </vt:lpstr>
      <vt:lpstr>安装Android Studio（8） </vt:lpstr>
      <vt:lpstr>安装Android Studio（9） </vt:lpstr>
      <vt:lpstr>安装Android Studio（10） </vt:lpstr>
      <vt:lpstr>安装Android Studio（11） </vt:lpstr>
      <vt:lpstr>安装Android Studio（12） </vt:lpstr>
      <vt:lpstr>安装Android Studio（13） </vt:lpstr>
      <vt:lpstr>安装Android Studio（14） </vt:lpstr>
      <vt:lpstr>安装Android Studio（15） </vt:lpstr>
      <vt:lpstr>安装Android Studio（16） </vt:lpstr>
      <vt:lpstr>安装Android Studio（17） </vt:lpstr>
      <vt:lpstr>安装Android Studio（18） </vt:lpstr>
      <vt:lpstr>安装Android Studio（19） </vt:lpstr>
      <vt:lpstr>安装Android Studio（20） </vt:lpstr>
      <vt:lpstr>安装Android Studio（21） </vt:lpstr>
      <vt:lpstr>安装Android Studio（22） </vt:lpstr>
      <vt:lpstr>安装Android Studio（23） </vt:lpstr>
      <vt:lpstr>安装Android Studio（24） </vt:lpstr>
      <vt:lpstr>二、创建Android工程（HelloWorld）</vt:lpstr>
      <vt:lpstr>解压.gradle.zip和.android.zip</vt:lpstr>
      <vt:lpstr>创建第一个Android应用（1） </vt:lpstr>
      <vt:lpstr>创建第一个Android应用（2） </vt:lpstr>
      <vt:lpstr>创建第一个Android应用（3） </vt:lpstr>
      <vt:lpstr>创建第一个Android应用（4） </vt:lpstr>
      <vt:lpstr>创建第一个Android应用（5） </vt:lpstr>
      <vt:lpstr>创建第一个Android应用（6） </vt:lpstr>
      <vt:lpstr>创建第一个Android应用（7） </vt:lpstr>
      <vt:lpstr>创建第一个Android应用（8） </vt:lpstr>
      <vt:lpstr>创建第一个Android应用（9） </vt:lpstr>
      <vt:lpstr>创建第一个Android应用（10） </vt:lpstr>
      <vt:lpstr>创建第一个Android应用（11） </vt:lpstr>
      <vt:lpstr>创建第一个Android应用（12） </vt:lpstr>
      <vt:lpstr>创建第一个Android应用（13） </vt:lpstr>
      <vt:lpstr>创建第一个Android应用（14） </vt:lpstr>
      <vt:lpstr>创建第一个Android应用（15） </vt:lpstr>
      <vt:lpstr>创建第一个Android应用（16） </vt:lpstr>
      <vt:lpstr>创建第一个Android应用（17） </vt:lpstr>
      <vt:lpstr>创建第一个Android应用（18） </vt:lpstr>
      <vt:lpstr>创建第一个Android应用（19） </vt:lpstr>
      <vt:lpstr>创建第一个Android应用（20） </vt:lpstr>
      <vt:lpstr>创建第一个Android应用（21） </vt:lpstr>
      <vt:lpstr>创建第一个Android应用（22） </vt:lpstr>
      <vt:lpstr>创建第一个Android应用（23） </vt:lpstr>
      <vt:lpstr>创建第一个Android应用（24） </vt:lpstr>
      <vt:lpstr>创建第一个Android应用（25） </vt:lpstr>
      <vt:lpstr>创建第一个Android应用（26） </vt:lpstr>
      <vt:lpstr>创建第一个Android应用（27） </vt:lpstr>
      <vt:lpstr>创建第一个Android应用（28） </vt:lpstr>
      <vt:lpstr>三、运行Android程序样例（共53个）</vt:lpstr>
      <vt:lpstr>PowerPoint 演示文稿</vt:lpstr>
      <vt:lpstr>1、界面布局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2、界面控件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3、界面事件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4、ActionBar和菜单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5、9PatchDemo</vt:lpstr>
      <vt:lpstr>PowerPoint 演示文稿</vt:lpstr>
      <vt:lpstr>PowerPoint 演示文稿</vt:lpstr>
      <vt:lpstr>PowerPoint 演示文稿</vt:lpstr>
      <vt:lpstr>PowerPoint 演示文稿</vt:lpstr>
      <vt:lpstr>6、组件间通讯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7、数据存储与访问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8、多媒体开发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9、图形图像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10、网络通信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11、Android应用项目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运行不成功的处理方法</vt:lpstr>
      <vt:lpstr>添加“模拟器”（1）</vt:lpstr>
      <vt:lpstr>添加“模拟器”（2）</vt:lpstr>
      <vt:lpstr>添加“模拟器”（3）</vt:lpstr>
      <vt:lpstr>添加“模拟器”（4）</vt:lpstr>
      <vt:lpstr>添加“模拟器”（5）</vt:lpstr>
      <vt:lpstr>添加“模拟器”（6）</vt:lpstr>
      <vt:lpstr>要求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Wenhua</dc:creator>
  <cp:lastModifiedBy>Lenovo</cp:lastModifiedBy>
  <cp:revision>312</cp:revision>
  <dcterms:created xsi:type="dcterms:W3CDTF">2023-04-28T08:14:19Z</dcterms:created>
  <dcterms:modified xsi:type="dcterms:W3CDTF">2025-11-03T02:28:51Z</dcterms:modified>
</cp:coreProperties>
</file>